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heme/themeOverride1.xml" ContentType="application/vnd.openxmlformats-officedocument.themeOverr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1"/>
  </p:sldMasterIdLst>
  <p:notesMasterIdLst>
    <p:notesMasterId r:id="rId90"/>
  </p:notesMasterIdLst>
  <p:handoutMasterIdLst>
    <p:handoutMasterId r:id="rId91"/>
  </p:handoutMasterIdLst>
  <p:sldIdLst>
    <p:sldId id="679" r:id="rId2"/>
    <p:sldId id="633" r:id="rId3"/>
    <p:sldId id="634" r:id="rId4"/>
    <p:sldId id="635" r:id="rId5"/>
    <p:sldId id="512" r:id="rId6"/>
    <p:sldId id="469" r:id="rId7"/>
    <p:sldId id="449" r:id="rId8"/>
    <p:sldId id="513" r:id="rId9"/>
    <p:sldId id="589" r:id="rId10"/>
    <p:sldId id="452" r:id="rId11"/>
    <p:sldId id="514" r:id="rId12"/>
    <p:sldId id="470" r:id="rId13"/>
    <p:sldId id="636" r:id="rId14"/>
    <p:sldId id="637" r:id="rId15"/>
    <p:sldId id="454" r:id="rId16"/>
    <p:sldId id="638" r:id="rId17"/>
    <p:sldId id="515" r:id="rId18"/>
    <p:sldId id="516" r:id="rId19"/>
    <p:sldId id="590" r:id="rId20"/>
    <p:sldId id="517" r:id="rId21"/>
    <p:sldId id="518" r:id="rId22"/>
    <p:sldId id="489" r:id="rId23"/>
    <p:sldId id="640" r:id="rId24"/>
    <p:sldId id="522" r:id="rId25"/>
    <p:sldId id="641" r:id="rId26"/>
    <p:sldId id="457" r:id="rId27"/>
    <p:sldId id="524" r:id="rId28"/>
    <p:sldId id="642" r:id="rId29"/>
    <p:sldId id="526" r:id="rId30"/>
    <p:sldId id="493" r:id="rId31"/>
    <p:sldId id="527" r:id="rId32"/>
    <p:sldId id="528" r:id="rId33"/>
    <p:sldId id="529" r:id="rId34"/>
    <p:sldId id="643" r:id="rId35"/>
    <p:sldId id="531" r:id="rId36"/>
    <p:sldId id="644" r:id="rId37"/>
    <p:sldId id="608" r:id="rId38"/>
    <p:sldId id="645" r:id="rId39"/>
    <p:sldId id="646" r:id="rId40"/>
    <p:sldId id="647" r:id="rId41"/>
    <p:sldId id="648" r:id="rId42"/>
    <p:sldId id="532" r:id="rId43"/>
    <p:sldId id="533" r:id="rId44"/>
    <p:sldId id="534" r:id="rId45"/>
    <p:sldId id="535" r:id="rId46"/>
    <p:sldId id="649" r:id="rId47"/>
    <p:sldId id="537" r:id="rId48"/>
    <p:sldId id="538" r:id="rId49"/>
    <p:sldId id="539" r:id="rId50"/>
    <p:sldId id="540" r:id="rId51"/>
    <p:sldId id="650" r:id="rId52"/>
    <p:sldId id="543" r:id="rId53"/>
    <p:sldId id="651" r:id="rId54"/>
    <p:sldId id="545" r:id="rId55"/>
    <p:sldId id="652" r:id="rId56"/>
    <p:sldId id="613" r:id="rId57"/>
    <p:sldId id="614" r:id="rId58"/>
    <p:sldId id="653" r:id="rId59"/>
    <p:sldId id="430" r:id="rId60"/>
    <p:sldId id="502" r:id="rId61"/>
    <p:sldId id="472" r:id="rId62"/>
    <p:sldId id="429" r:id="rId63"/>
    <p:sldId id="441" r:id="rId64"/>
    <p:sldId id="442" r:id="rId65"/>
    <p:sldId id="615" r:id="rId66"/>
    <p:sldId id="654" r:id="rId67"/>
    <p:sldId id="655" r:id="rId68"/>
    <p:sldId id="656" r:id="rId69"/>
    <p:sldId id="479" r:id="rId70"/>
    <p:sldId id="619" r:id="rId71"/>
    <p:sldId id="620" r:id="rId72"/>
    <p:sldId id="621" r:id="rId73"/>
    <p:sldId id="622" r:id="rId74"/>
    <p:sldId id="623" r:id="rId75"/>
    <p:sldId id="624" r:id="rId76"/>
    <p:sldId id="625" r:id="rId77"/>
    <p:sldId id="626" r:id="rId78"/>
    <p:sldId id="627" r:id="rId79"/>
    <p:sldId id="628" r:id="rId80"/>
    <p:sldId id="629" r:id="rId81"/>
    <p:sldId id="666" r:id="rId82"/>
    <p:sldId id="667" r:id="rId83"/>
    <p:sldId id="668" r:id="rId84"/>
    <p:sldId id="669" r:id="rId85"/>
    <p:sldId id="670" r:id="rId86"/>
    <p:sldId id="671" r:id="rId87"/>
    <p:sldId id="672" r:id="rId88"/>
    <p:sldId id="665" r:id="rId89"/>
  </p:sldIdLst>
  <p:sldSz cx="9144000" cy="6858000" type="screen4x3"/>
  <p:notesSz cx="7315200" cy="9601200"/>
  <p:embeddedFontLst>
    <p:embeddedFont>
      <p:font typeface="Constantia" panose="02030602050306030303" pitchFamily="18" charset="0"/>
      <p:regular r:id="rId92"/>
      <p:bold r:id="rId93"/>
      <p:italic r:id="rId94"/>
      <p:boldItalic r:id="rId95"/>
    </p:embeddedFont>
    <p:embeddedFont>
      <p:font typeface="Arial Unicode MS" panose="020B0604020202020204" pitchFamily="34" charset="-120"/>
      <p:regular r:id="rId96"/>
    </p:embeddedFont>
    <p:embeddedFont>
      <p:font typeface="Comic Sans MS" panose="030F0702030302020204" pitchFamily="66" charset="0"/>
      <p:regular r:id="rId97"/>
      <p:bold r:id="rId98"/>
    </p:embeddedFont>
    <p:embeddedFont>
      <p:font typeface="Andalus" panose="02020603050405020304" pitchFamily="18" charset="-78"/>
      <p:regular r:id="rId99"/>
    </p:embeddedFont>
    <p:embeddedFont>
      <p:font typeface="Calibri" panose="020F0502020204030204" pitchFamily="34" charset="0"/>
      <p:regular r:id="rId100"/>
      <p:bold r:id="rId101"/>
      <p:italic r:id="rId102"/>
      <p:boldItalic r:id="rId103"/>
    </p:embeddedFont>
  </p:embeddedFontLst>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800" b="1" kern="1200">
        <a:solidFill>
          <a:schemeClr val="bg1"/>
        </a:solidFill>
        <a:latin typeface="Arial" charset="0"/>
        <a:ea typeface="+mn-ea"/>
        <a:cs typeface="+mn-cs"/>
      </a:defRPr>
    </a:lvl1pPr>
    <a:lvl2pPr marL="457200" algn="l" rtl="0" eaLnBrk="0" fontAlgn="base" hangingPunct="0">
      <a:spcBef>
        <a:spcPct val="0"/>
      </a:spcBef>
      <a:spcAft>
        <a:spcPct val="0"/>
      </a:spcAft>
      <a:defRPr sz="2800" b="1" kern="1200">
        <a:solidFill>
          <a:schemeClr val="bg1"/>
        </a:solidFill>
        <a:latin typeface="Arial" charset="0"/>
        <a:ea typeface="+mn-ea"/>
        <a:cs typeface="+mn-cs"/>
      </a:defRPr>
    </a:lvl2pPr>
    <a:lvl3pPr marL="914400" algn="l" rtl="0" eaLnBrk="0" fontAlgn="base" hangingPunct="0">
      <a:spcBef>
        <a:spcPct val="0"/>
      </a:spcBef>
      <a:spcAft>
        <a:spcPct val="0"/>
      </a:spcAft>
      <a:defRPr sz="2800" b="1" kern="1200">
        <a:solidFill>
          <a:schemeClr val="bg1"/>
        </a:solidFill>
        <a:latin typeface="Arial" charset="0"/>
        <a:ea typeface="+mn-ea"/>
        <a:cs typeface="+mn-cs"/>
      </a:defRPr>
    </a:lvl3pPr>
    <a:lvl4pPr marL="1371600" algn="l" rtl="0" eaLnBrk="0" fontAlgn="base" hangingPunct="0">
      <a:spcBef>
        <a:spcPct val="0"/>
      </a:spcBef>
      <a:spcAft>
        <a:spcPct val="0"/>
      </a:spcAft>
      <a:defRPr sz="2800" b="1" kern="1200">
        <a:solidFill>
          <a:schemeClr val="bg1"/>
        </a:solidFill>
        <a:latin typeface="Arial" charset="0"/>
        <a:ea typeface="+mn-ea"/>
        <a:cs typeface="+mn-cs"/>
      </a:defRPr>
    </a:lvl4pPr>
    <a:lvl5pPr marL="1828800" algn="l" rtl="0" eaLnBrk="0" fontAlgn="base" hangingPunct="0">
      <a:spcBef>
        <a:spcPct val="0"/>
      </a:spcBef>
      <a:spcAft>
        <a:spcPct val="0"/>
      </a:spcAft>
      <a:defRPr sz="2800" b="1" kern="1200">
        <a:solidFill>
          <a:schemeClr val="bg1"/>
        </a:solidFill>
        <a:latin typeface="Arial" charset="0"/>
        <a:ea typeface="+mn-ea"/>
        <a:cs typeface="+mn-cs"/>
      </a:defRPr>
    </a:lvl5pPr>
    <a:lvl6pPr marL="2286000" algn="l" defTabSz="914400" rtl="0" eaLnBrk="1" latinLnBrk="0" hangingPunct="1">
      <a:defRPr sz="2800" b="1" kern="1200">
        <a:solidFill>
          <a:schemeClr val="bg1"/>
        </a:solidFill>
        <a:latin typeface="Arial" charset="0"/>
        <a:ea typeface="+mn-ea"/>
        <a:cs typeface="+mn-cs"/>
      </a:defRPr>
    </a:lvl6pPr>
    <a:lvl7pPr marL="2743200" algn="l" defTabSz="914400" rtl="0" eaLnBrk="1" latinLnBrk="0" hangingPunct="1">
      <a:defRPr sz="2800" b="1" kern="1200">
        <a:solidFill>
          <a:schemeClr val="bg1"/>
        </a:solidFill>
        <a:latin typeface="Arial" charset="0"/>
        <a:ea typeface="+mn-ea"/>
        <a:cs typeface="+mn-cs"/>
      </a:defRPr>
    </a:lvl7pPr>
    <a:lvl8pPr marL="3200400" algn="l" defTabSz="914400" rtl="0" eaLnBrk="1" latinLnBrk="0" hangingPunct="1">
      <a:defRPr sz="2800" b="1" kern="1200">
        <a:solidFill>
          <a:schemeClr val="bg1"/>
        </a:solidFill>
        <a:latin typeface="Arial" charset="0"/>
        <a:ea typeface="+mn-ea"/>
        <a:cs typeface="+mn-cs"/>
      </a:defRPr>
    </a:lvl8pPr>
    <a:lvl9pPr marL="3657600" algn="l" defTabSz="914400" rtl="0" eaLnBrk="1" latinLnBrk="0" hangingPunct="1">
      <a:defRPr sz="2800" b="1" kern="1200">
        <a:solidFill>
          <a:schemeClr val="bg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0000"/>
    <a:srgbClr val="FFFFCC"/>
    <a:srgbClr val="006600"/>
    <a:srgbClr val="FF6600"/>
    <a:srgbClr val="FF3300"/>
    <a:srgbClr val="FFA669"/>
    <a:srgbClr val="FF8F43"/>
    <a:srgbClr val="0000BF"/>
    <a:srgbClr val="5F5F5F"/>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60" autoAdjust="0"/>
    <p:restoredTop sz="88632" autoAdjust="0"/>
  </p:normalViewPr>
  <p:slideViewPr>
    <p:cSldViewPr>
      <p:cViewPr>
        <p:scale>
          <a:sx n="70" d="100"/>
          <a:sy n="70" d="100"/>
        </p:scale>
        <p:origin x="-1170" y="-91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Lst>
  </p:outlineViewPr>
  <p:notesTextViewPr>
    <p:cViewPr>
      <p:scale>
        <a:sx n="100" d="100"/>
        <a:sy n="100" d="100"/>
      </p:scale>
      <p:origin x="0" y="0"/>
    </p:cViewPr>
  </p:notesTextViewPr>
  <p:sorterViewPr>
    <p:cViewPr>
      <p:scale>
        <a:sx n="140" d="100"/>
        <a:sy n="140" d="100"/>
      </p:scale>
      <p:origin x="0" y="5310"/>
    </p:cViewPr>
  </p:sorterViewPr>
  <p:notesViewPr>
    <p:cSldViewPr>
      <p:cViewPr>
        <p:scale>
          <a:sx n="75" d="100"/>
          <a:sy n="75" d="100"/>
        </p:scale>
        <p:origin x="-2238" y="72"/>
      </p:cViewPr>
      <p:guideLst>
        <p:guide orient="horz" pos="3023"/>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9.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6.fntdata"/><Relationship Id="rId104" Type="http://schemas.openxmlformats.org/officeDocument/2006/relationships/presProps" Target="presProps.xml"/></Relationships>
</file>

<file path=ppt/_rels/viewProps.xml.rels><?xml version="1.0" encoding="UTF-8" standalone="yes"?>
<Relationships xmlns="http://schemas.openxmlformats.org/package/2006/relationships"><Relationship Id="rId13" Type="http://schemas.openxmlformats.org/officeDocument/2006/relationships/slide" Target="slides/slide16.xml"/><Relationship Id="rId18" Type="http://schemas.openxmlformats.org/officeDocument/2006/relationships/slide" Target="slides/slide21.xml"/><Relationship Id="rId26" Type="http://schemas.openxmlformats.org/officeDocument/2006/relationships/slide" Target="slides/slide29.xml"/><Relationship Id="rId39" Type="http://schemas.openxmlformats.org/officeDocument/2006/relationships/slide" Target="slides/slide42.xml"/><Relationship Id="rId21" Type="http://schemas.openxmlformats.org/officeDocument/2006/relationships/slide" Target="slides/slide24.xml"/><Relationship Id="rId34" Type="http://schemas.openxmlformats.org/officeDocument/2006/relationships/slide" Target="slides/slide37.xml"/><Relationship Id="rId42" Type="http://schemas.openxmlformats.org/officeDocument/2006/relationships/slide" Target="slides/slide45.xml"/><Relationship Id="rId47" Type="http://schemas.openxmlformats.org/officeDocument/2006/relationships/slide" Target="slides/slide50.xml"/><Relationship Id="rId50" Type="http://schemas.openxmlformats.org/officeDocument/2006/relationships/slide" Target="slides/slide53.xml"/><Relationship Id="rId55" Type="http://schemas.openxmlformats.org/officeDocument/2006/relationships/slide" Target="slides/slide58.xml"/><Relationship Id="rId63" Type="http://schemas.openxmlformats.org/officeDocument/2006/relationships/slide" Target="slides/slide66.xml"/><Relationship Id="rId7" Type="http://schemas.openxmlformats.org/officeDocument/2006/relationships/slide" Target="slides/slide10.xml"/><Relationship Id="rId2" Type="http://schemas.openxmlformats.org/officeDocument/2006/relationships/slide" Target="slides/slide5.xml"/><Relationship Id="rId16" Type="http://schemas.openxmlformats.org/officeDocument/2006/relationships/slide" Target="slides/slide19.xml"/><Relationship Id="rId20" Type="http://schemas.openxmlformats.org/officeDocument/2006/relationships/slide" Target="slides/slide23.xml"/><Relationship Id="rId29" Type="http://schemas.openxmlformats.org/officeDocument/2006/relationships/slide" Target="slides/slide32.xml"/><Relationship Id="rId41" Type="http://schemas.openxmlformats.org/officeDocument/2006/relationships/slide" Target="slides/slide44.xml"/><Relationship Id="rId54" Type="http://schemas.openxmlformats.org/officeDocument/2006/relationships/slide" Target="slides/slide57.xml"/><Relationship Id="rId62" Type="http://schemas.openxmlformats.org/officeDocument/2006/relationships/slide" Target="slides/slide65.xml"/><Relationship Id="rId1" Type="http://schemas.openxmlformats.org/officeDocument/2006/relationships/slide" Target="slides/slide4.xml"/><Relationship Id="rId6" Type="http://schemas.openxmlformats.org/officeDocument/2006/relationships/slide" Target="slides/slide9.xml"/><Relationship Id="rId11" Type="http://schemas.openxmlformats.org/officeDocument/2006/relationships/slide" Target="slides/slide14.xml"/><Relationship Id="rId24" Type="http://schemas.openxmlformats.org/officeDocument/2006/relationships/slide" Target="slides/slide27.xml"/><Relationship Id="rId32" Type="http://schemas.openxmlformats.org/officeDocument/2006/relationships/slide" Target="slides/slide35.xml"/><Relationship Id="rId37" Type="http://schemas.openxmlformats.org/officeDocument/2006/relationships/slide" Target="slides/slide40.xml"/><Relationship Id="rId40" Type="http://schemas.openxmlformats.org/officeDocument/2006/relationships/slide" Target="slides/slide43.xml"/><Relationship Id="rId45" Type="http://schemas.openxmlformats.org/officeDocument/2006/relationships/slide" Target="slides/slide48.xml"/><Relationship Id="rId53" Type="http://schemas.openxmlformats.org/officeDocument/2006/relationships/slide" Target="slides/slide56.xml"/><Relationship Id="rId58" Type="http://schemas.openxmlformats.org/officeDocument/2006/relationships/slide" Target="slides/slide61.xml"/><Relationship Id="rId5" Type="http://schemas.openxmlformats.org/officeDocument/2006/relationships/slide" Target="slides/slide8.xml"/><Relationship Id="rId15" Type="http://schemas.openxmlformats.org/officeDocument/2006/relationships/slide" Target="slides/slide18.xml"/><Relationship Id="rId23" Type="http://schemas.openxmlformats.org/officeDocument/2006/relationships/slide" Target="slides/slide26.xml"/><Relationship Id="rId28" Type="http://schemas.openxmlformats.org/officeDocument/2006/relationships/slide" Target="slides/slide31.xml"/><Relationship Id="rId36" Type="http://schemas.openxmlformats.org/officeDocument/2006/relationships/slide" Target="slides/slide39.xml"/><Relationship Id="rId49" Type="http://schemas.openxmlformats.org/officeDocument/2006/relationships/slide" Target="slides/slide52.xml"/><Relationship Id="rId57" Type="http://schemas.openxmlformats.org/officeDocument/2006/relationships/slide" Target="slides/slide60.xml"/><Relationship Id="rId61" Type="http://schemas.openxmlformats.org/officeDocument/2006/relationships/slide" Target="slides/slide64.xml"/><Relationship Id="rId10" Type="http://schemas.openxmlformats.org/officeDocument/2006/relationships/slide" Target="slides/slide13.xml"/><Relationship Id="rId19" Type="http://schemas.openxmlformats.org/officeDocument/2006/relationships/slide" Target="slides/slide22.xml"/><Relationship Id="rId31" Type="http://schemas.openxmlformats.org/officeDocument/2006/relationships/slide" Target="slides/slide34.xml"/><Relationship Id="rId44" Type="http://schemas.openxmlformats.org/officeDocument/2006/relationships/slide" Target="slides/slide47.xml"/><Relationship Id="rId52" Type="http://schemas.openxmlformats.org/officeDocument/2006/relationships/slide" Target="slides/slide55.xml"/><Relationship Id="rId60" Type="http://schemas.openxmlformats.org/officeDocument/2006/relationships/slide" Target="slides/slide63.xml"/><Relationship Id="rId65" Type="http://schemas.openxmlformats.org/officeDocument/2006/relationships/slide" Target="slides/slide68.xml"/><Relationship Id="rId4" Type="http://schemas.openxmlformats.org/officeDocument/2006/relationships/slide" Target="slides/slide7.xml"/><Relationship Id="rId9" Type="http://schemas.openxmlformats.org/officeDocument/2006/relationships/slide" Target="slides/slide12.xml"/><Relationship Id="rId14" Type="http://schemas.openxmlformats.org/officeDocument/2006/relationships/slide" Target="slides/slide17.xml"/><Relationship Id="rId22" Type="http://schemas.openxmlformats.org/officeDocument/2006/relationships/slide" Target="slides/slide25.xml"/><Relationship Id="rId27" Type="http://schemas.openxmlformats.org/officeDocument/2006/relationships/slide" Target="slides/slide30.xml"/><Relationship Id="rId30" Type="http://schemas.openxmlformats.org/officeDocument/2006/relationships/slide" Target="slides/slide33.xml"/><Relationship Id="rId35" Type="http://schemas.openxmlformats.org/officeDocument/2006/relationships/slide" Target="slides/slide38.xml"/><Relationship Id="rId43" Type="http://schemas.openxmlformats.org/officeDocument/2006/relationships/slide" Target="slides/slide46.xml"/><Relationship Id="rId48" Type="http://schemas.openxmlformats.org/officeDocument/2006/relationships/slide" Target="slides/slide51.xml"/><Relationship Id="rId56" Type="http://schemas.openxmlformats.org/officeDocument/2006/relationships/slide" Target="slides/slide59.xml"/><Relationship Id="rId64" Type="http://schemas.openxmlformats.org/officeDocument/2006/relationships/slide" Target="slides/slide67.xml"/><Relationship Id="rId8" Type="http://schemas.openxmlformats.org/officeDocument/2006/relationships/slide" Target="slides/slide11.xml"/><Relationship Id="rId51" Type="http://schemas.openxmlformats.org/officeDocument/2006/relationships/slide" Target="slides/slide54.xml"/><Relationship Id="rId3" Type="http://schemas.openxmlformats.org/officeDocument/2006/relationships/slide" Target="slides/slide6.xml"/><Relationship Id="rId12" Type="http://schemas.openxmlformats.org/officeDocument/2006/relationships/slide" Target="slides/slide15.xml"/><Relationship Id="rId17" Type="http://schemas.openxmlformats.org/officeDocument/2006/relationships/slide" Target="slides/slide20.xml"/><Relationship Id="rId25" Type="http://schemas.openxmlformats.org/officeDocument/2006/relationships/slide" Target="slides/slide28.xml"/><Relationship Id="rId33" Type="http://schemas.openxmlformats.org/officeDocument/2006/relationships/slide" Target="slides/slide36.xml"/><Relationship Id="rId38" Type="http://schemas.openxmlformats.org/officeDocument/2006/relationships/slide" Target="slides/slide41.xml"/><Relationship Id="rId46" Type="http://schemas.openxmlformats.org/officeDocument/2006/relationships/slide" Target="slides/slide49.xml"/><Relationship Id="rId59"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8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406400" y="4560888"/>
            <a:ext cx="6583363" cy="4319587"/>
          </a:xfrm>
          <a:prstGeom prst="rect">
            <a:avLst/>
          </a:prstGeom>
          <a:noFill/>
          <a:ln w="12700">
            <a:noFill/>
            <a:miter lim="800000"/>
            <a:headEnd/>
            <a:tailEnd/>
          </a:ln>
        </p:spPr>
        <p:txBody>
          <a:bodyPr vert="horz" wrap="square" lIns="95371" tIns="46849" rIns="95371" bIns="46849" numCol="1" anchor="t" anchorCtr="0" compatLnSpc="1">
            <a:prstTxWarp prst="textNoShape">
              <a:avLst/>
            </a:prstTxWarp>
          </a:bodyPr>
          <a:lstStyle/>
          <a:p>
            <a:pPr lvl="0"/>
            <a:r>
              <a:rPr lang="en-US" noProof="0" smtClean="0"/>
              <a:t>Click to edit Master notes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8067" name="Rectangle 3"/>
          <p:cNvSpPr>
            <a:spLocks noGrp="1" noRot="1" noChangeAspect="1" noChangeArrowheads="1" noTextEdit="1"/>
          </p:cNvSpPr>
          <p:nvPr>
            <p:ph type="sldImg" idx="2"/>
          </p:nvPr>
        </p:nvSpPr>
        <p:spPr bwMode="auto">
          <a:xfrm>
            <a:off x="1266825" y="727075"/>
            <a:ext cx="4781550" cy="35861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6406855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Arial" charset="0"/>
        <a:ea typeface="+mn-ea"/>
        <a:cs typeface="+mn-cs"/>
      </a:defRPr>
    </a:lvl1pPr>
    <a:lvl2pPr marL="457200" algn="l" rtl="0" eaLnBrk="0" fontAlgn="base" hangingPunct="0">
      <a:spcBef>
        <a:spcPct val="30000"/>
      </a:spcBef>
      <a:spcAft>
        <a:spcPct val="0"/>
      </a:spcAft>
      <a:defRPr sz="1400" kern="1200">
        <a:solidFill>
          <a:schemeClr val="tx1"/>
        </a:solidFill>
        <a:latin typeface="Arial" charset="0"/>
        <a:ea typeface="+mn-ea"/>
        <a:cs typeface="+mn-cs"/>
      </a:defRPr>
    </a:lvl2pPr>
    <a:lvl3pPr marL="914400" algn="l" rtl="0" eaLnBrk="0" fontAlgn="base" hangingPunct="0">
      <a:spcBef>
        <a:spcPct val="30000"/>
      </a:spcBef>
      <a:spcAft>
        <a:spcPct val="0"/>
      </a:spcAft>
      <a:defRPr sz="1400" kern="1200">
        <a:solidFill>
          <a:schemeClr val="tx1"/>
        </a:solidFill>
        <a:latin typeface="Arial" charset="0"/>
        <a:ea typeface="+mn-ea"/>
        <a:cs typeface="+mn-cs"/>
      </a:defRPr>
    </a:lvl3pPr>
    <a:lvl4pPr marL="1371600" algn="l" rtl="0" eaLnBrk="0" fontAlgn="base" hangingPunct="0">
      <a:spcBef>
        <a:spcPct val="30000"/>
      </a:spcBef>
      <a:spcAft>
        <a:spcPct val="0"/>
      </a:spcAft>
      <a:defRPr sz="1400" kern="1200">
        <a:solidFill>
          <a:schemeClr val="tx1"/>
        </a:solidFill>
        <a:latin typeface="Arial" charset="0"/>
        <a:ea typeface="+mn-ea"/>
        <a:cs typeface="+mn-cs"/>
      </a:defRPr>
    </a:lvl4pPr>
    <a:lvl5pPr marL="1828800" algn="l" rtl="0" eaLnBrk="0" fontAlgn="base" hangingPunct="0">
      <a:spcBef>
        <a:spcPct val="3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xfrm>
            <a:off x="1268413" y="727075"/>
            <a:ext cx="4783137" cy="3586163"/>
          </a:xfrm>
          <a:ln/>
        </p:spPr>
      </p:sp>
      <p:sp>
        <p:nvSpPr>
          <p:cNvPr id="2344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1268413" y="727075"/>
            <a:ext cx="4781550" cy="3586163"/>
          </a:xfrm>
          <a:ln/>
        </p:spPr>
      </p:sp>
      <p:sp>
        <p:nvSpPr>
          <p:cNvPr id="10240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xfrm>
            <a:off x="1268413" y="727075"/>
            <a:ext cx="4783137" cy="3586163"/>
          </a:xfrm>
          <a:ln/>
        </p:spPr>
      </p:sp>
      <p:sp>
        <p:nvSpPr>
          <p:cNvPr id="2344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268413" y="727075"/>
            <a:ext cx="4781550" cy="3586163"/>
          </a:xfrm>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268413" y="727075"/>
            <a:ext cx="4781550" cy="3586163"/>
          </a:xfrm>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268413" y="727075"/>
            <a:ext cx="4781550" cy="3586163"/>
          </a:xfrm>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268413" y="727075"/>
            <a:ext cx="4781550" cy="3586163"/>
          </a:xfrm>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268413" y="727075"/>
            <a:ext cx="4781550" cy="3586163"/>
          </a:xfrm>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xfrm>
            <a:off x="1268413" y="727075"/>
            <a:ext cx="4783137" cy="3586163"/>
          </a:xfrm>
          <a:ln/>
        </p:spPr>
      </p:sp>
      <p:sp>
        <p:nvSpPr>
          <p:cNvPr id="2344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268413" y="727075"/>
            <a:ext cx="4781550" cy="3586163"/>
          </a:xfrm>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268413" y="727075"/>
            <a:ext cx="4781550" cy="3586163"/>
          </a:xfrm>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268413" y="727075"/>
            <a:ext cx="4781550" cy="3586163"/>
          </a:xfrm>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268413" y="727075"/>
            <a:ext cx="4781550" cy="3586163"/>
          </a:xfrm>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268413" y="727075"/>
            <a:ext cx="4781550" cy="3586163"/>
          </a:xfrm>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268413" y="727075"/>
            <a:ext cx="4781550" cy="3586163"/>
          </a:xfrm>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5361" tIns="46844" rIns="95361" bIns="46844"/>
          <a:lstStyle/>
          <a:p>
            <a:endParaRPr lang="en-US" altLang="en-US" dirty="0" smtClean="0">
              <a:latin typeface="Arial"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5361" tIns="46844" rIns="95361" bIns="46844"/>
          <a:lstStyle/>
          <a:p>
            <a:endParaRPr lang="en-US" altLang="en-US" dirty="0" smtClean="0">
              <a:latin typeface="Arial"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5361" tIns="46844" rIns="95361" bIns="46844"/>
          <a:lstStyle/>
          <a:p>
            <a:endParaRPr lang="en-US" altLang="en-US" dirty="0" smtClean="0">
              <a:latin typeface="Arial"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5361" tIns="46844" rIns="95361" bIns="46844"/>
          <a:lstStyle/>
          <a:p>
            <a:endParaRPr lang="en-US" altLang="en-US" dirty="0" smtClean="0">
              <a:latin typeface="Arial"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260475" y="722313"/>
            <a:ext cx="4794250" cy="3595687"/>
          </a:xfrm>
          <a:solidFill>
            <a:srgbClr val="FFFFFF"/>
          </a:solidFill>
          <a:ln cap="fla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4627" name="Rectangle 3"/>
          <p:cNvSpPr>
            <a:spLocks noGrp="1" noChangeArrowheads="1"/>
          </p:cNvSpPr>
          <p:nvPr>
            <p:ph type="body" idx="1"/>
          </p:nvPr>
        </p:nvSpPr>
        <p:spPr>
          <a:xfrm>
            <a:off x="974918" y="4561062"/>
            <a:ext cx="5365364" cy="4319884"/>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044" tIns="48523" rIns="97044" bIns="48523"/>
          <a:lstStyle/>
          <a:p>
            <a:endParaRPr lang="en-US" altLang="en-US" dirty="0" smtClean="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82729509"/>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47964548"/>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54013"/>
            <a:ext cx="2095500" cy="5589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354013"/>
            <a:ext cx="6134100" cy="55895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43478580"/>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143000"/>
            <a:ext cx="4114800"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43000"/>
            <a:ext cx="4114800"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65505309"/>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endParaRPr lang="en-US" dirty="0"/>
          </a:p>
        </p:txBody>
      </p:sp>
    </p:spTree>
    <p:extLst>
      <p:ext uri="{BB962C8B-B14F-4D97-AF65-F5344CB8AC3E}">
        <p14:creationId xmlns:p14="http://schemas.microsoft.com/office/powerpoint/2010/main" val="789050500"/>
      </p:ext>
    </p:extLst>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38634855"/>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963394680"/>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56158027"/>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1205726"/>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15064317"/>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960165"/>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593373227"/>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60533825"/>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7" name="Rectangle 13"/>
          <p:cNvSpPr>
            <a:spLocks noGrp="1" noChangeArrowheads="1"/>
          </p:cNvSpPr>
          <p:nvPr>
            <p:ph type="title"/>
          </p:nvPr>
        </p:nvSpPr>
        <p:spPr bwMode="auto">
          <a:xfrm>
            <a:off x="1149350" y="354013"/>
            <a:ext cx="7607300" cy="560387"/>
          </a:xfrm>
          <a:prstGeom prst="rect">
            <a:avLst/>
          </a:prstGeom>
          <a:solidFill>
            <a:srgbClr val="003399"/>
          </a:solidFill>
          <a:ln w="63500">
            <a:solidFill>
              <a:srgbClr val="54385C"/>
            </a:solidFill>
            <a:miter lim="800000"/>
            <a:headEnd/>
            <a:tailEnd/>
          </a:ln>
          <a:effectLst/>
        </p:spPr>
        <p:txBody>
          <a:bodyPr vert="horz" wrap="square" lIns="92075" tIns="46038" rIns="92075" bIns="46038" numCol="1" anchor="ctr" anchorCtr="0" compatLnSpc="1">
            <a:prstTxWarp prst="textNoShape">
              <a:avLst/>
            </a:prstTxWarp>
          </a:bodyPr>
          <a:lstStyle/>
          <a:p>
            <a:pPr lvl="0"/>
            <a:r>
              <a:rPr lang="en-US" smtClean="0"/>
              <a:t>Click to edit Master title style</a:t>
            </a:r>
          </a:p>
        </p:txBody>
      </p:sp>
      <p:sp>
        <p:nvSpPr>
          <p:cNvPr id="1038" name="Rectangle 14"/>
          <p:cNvSpPr>
            <a:spLocks noGrp="1" noChangeArrowheads="1"/>
          </p:cNvSpPr>
          <p:nvPr>
            <p:ph type="body" idx="1"/>
          </p:nvPr>
        </p:nvSpPr>
        <p:spPr bwMode="auto">
          <a:xfrm>
            <a:off x="381000" y="1143000"/>
            <a:ext cx="8382000" cy="4800600"/>
          </a:xfrm>
          <a:prstGeom prst="rect">
            <a:avLst/>
          </a:prstGeom>
          <a:noFill/>
          <a:ln w="12700">
            <a:noFill/>
            <a:miter lim="800000"/>
            <a:headEnd/>
            <a:tailEnd/>
          </a:ln>
          <a:effectLst/>
        </p:spPr>
        <p:txBody>
          <a:bodyPr vert="horz" wrap="square" lIns="182562" tIns="46038" rIns="182562"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0" name="Text Box 16"/>
          <p:cNvSpPr txBox="1">
            <a:spLocks noChangeArrowheads="1"/>
          </p:cNvSpPr>
          <p:nvPr/>
        </p:nvSpPr>
        <p:spPr bwMode="auto">
          <a:xfrm>
            <a:off x="76200" y="6477000"/>
            <a:ext cx="685800" cy="274638"/>
          </a:xfrm>
          <a:prstGeom prst="rect">
            <a:avLst/>
          </a:prstGeom>
          <a:noFill/>
          <a:ln w="12700">
            <a:noFill/>
            <a:miter lim="800000"/>
            <a:headEnd/>
            <a:tailEnd/>
          </a:ln>
          <a:effec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spcBef>
                <a:spcPct val="50000"/>
              </a:spcBef>
            </a:pPr>
            <a:r>
              <a:rPr lang="en-US" altLang="en-US" sz="1200" dirty="0">
                <a:solidFill>
                  <a:schemeClr val="tx1"/>
                </a:solidFill>
              </a:rPr>
              <a:t>3-</a:t>
            </a:r>
            <a:fld id="{059E5863-EC27-45FC-91DC-A3E3235EBD50}" type="slidenum">
              <a:rPr lang="en-US" altLang="en-US" sz="1200">
                <a:solidFill>
                  <a:schemeClr val="tx1"/>
                </a:solidFill>
              </a:rPr>
              <a:pPr algn="ctr">
                <a:spcBef>
                  <a:spcPct val="50000"/>
                </a:spcBef>
              </a:pPr>
              <a:t>‹#›</a:t>
            </a:fld>
            <a:endParaRPr lang="en-US" altLang="en-US" sz="1200" dirty="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wipe dir="r"/>
  </p:transition>
  <p:txStyles>
    <p:titleStyle>
      <a:lvl1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microsoft.com/office/2007/relationships/hdphoto" Target="../media/hdphoto5.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microsoft.com/office/2007/relationships/hdphoto" Target="../media/hdphoto7.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microsoft.com/office/2007/relationships/hdphoto" Target="../media/hdphoto8.wdp"/></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microsoft.com/office/2007/relationships/hdphoto" Target="../media/hdphoto9.wdp"/></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microsoft.com/office/2007/relationships/hdphoto" Target="../media/hdphoto10.wdp"/></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microsoft.com/office/2007/relationships/hdphoto" Target="../media/hdphoto12.wdp"/><Relationship Id="rId5" Type="http://schemas.openxmlformats.org/officeDocument/2006/relationships/image" Target="../media/image44.png"/><Relationship Id="rId4" Type="http://schemas.microsoft.com/office/2007/relationships/hdphoto" Target="../media/hdphoto11.wdp"/></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microsoft.com/office/2007/relationships/hdphoto" Target="../media/hdphoto14.wdp"/><Relationship Id="rId5" Type="http://schemas.openxmlformats.org/officeDocument/2006/relationships/image" Target="../media/image46.png"/><Relationship Id="rId4" Type="http://schemas.microsoft.com/office/2007/relationships/hdphoto" Target="../media/hdphoto13.wdp"/></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microsoft.com/office/2007/relationships/hdphoto" Target="../media/hdphoto15.wdp"/></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33800"/>
            <a:ext cx="9144000" cy="1905000"/>
          </a:xfrm>
          <a:prstGeom prst="rect">
            <a:avLst/>
          </a:prstGeom>
          <a:gradFill flip="none" rotWithShape="1">
            <a:gsLst>
              <a:gs pos="0">
                <a:schemeClr val="accent1">
                  <a:tint val="66000"/>
                  <a:satMod val="160000"/>
                </a:schemeClr>
              </a:gs>
              <a:gs pos="100000">
                <a:srgbClr val="A4C0E6"/>
              </a:gs>
              <a:gs pos="69000">
                <a:srgbClr val="3740B3"/>
              </a:gs>
              <a:gs pos="100000">
                <a:srgbClr val="6D80CC"/>
              </a:gs>
              <a:gs pos="5000">
                <a:schemeClr val="tx2">
                  <a:lumMod val="60000"/>
                </a:schemeClr>
              </a:gs>
              <a:gs pos="100000">
                <a:schemeClr val="accent1">
                  <a:tint val="23500"/>
                  <a:satMod val="160000"/>
                </a:schemeClr>
              </a:gs>
            </a:gsLst>
            <a:lin ang="5400000" scaled="1"/>
            <a:tileRect/>
          </a:gradFill>
          <a:ln>
            <a:noFill/>
          </a:ln>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488962"/>
            <a:ext cx="9144000" cy="5369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8975" y="1"/>
            <a:ext cx="1472689" cy="1488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904" y="5513696"/>
            <a:ext cx="3688080" cy="559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1"/>
          <p:cNvSpPr txBox="1">
            <a:spLocks noChangeArrowheads="1"/>
          </p:cNvSpPr>
          <p:nvPr/>
        </p:nvSpPr>
        <p:spPr bwMode="auto">
          <a:xfrm>
            <a:off x="0" y="5867400"/>
            <a:ext cx="3429000" cy="954107"/>
          </a:xfrm>
          <a:prstGeom prst="rect">
            <a:avLst/>
          </a:prstGeom>
          <a:noFill/>
          <a:ln>
            <a:noFill/>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sz="1400" dirty="0" smtClean="0">
                <a:solidFill>
                  <a:schemeClr val="accent3"/>
                </a:solidFill>
                <a:latin typeface="Liberation Sans" panose="020B0604020202020204" pitchFamily="34" charset="0"/>
              </a:rPr>
              <a:t>Prepared by</a:t>
            </a:r>
          </a:p>
          <a:p>
            <a:pPr>
              <a:defRPr/>
            </a:pPr>
            <a:r>
              <a:rPr lang="en-US" sz="1400" dirty="0" smtClean="0">
                <a:solidFill>
                  <a:schemeClr val="accent3"/>
                </a:solidFill>
                <a:latin typeface="Liberation Sans" panose="020B0604020202020204" pitchFamily="34" charset="0"/>
              </a:rPr>
              <a:t>Coby Harmon</a:t>
            </a:r>
          </a:p>
          <a:p>
            <a:pPr>
              <a:defRPr/>
            </a:pPr>
            <a:r>
              <a:rPr lang="en-US" sz="1400" dirty="0" smtClean="0">
                <a:solidFill>
                  <a:schemeClr val="accent3"/>
                </a:solidFill>
                <a:latin typeface="Liberation Sans" panose="020B0604020202020204" pitchFamily="34" charset="0"/>
              </a:rPr>
              <a:t>University of California, Santa Barbara</a:t>
            </a:r>
          </a:p>
          <a:p>
            <a:pPr>
              <a:defRPr/>
            </a:pPr>
            <a:r>
              <a:rPr lang="en-US" sz="1400" dirty="0" smtClean="0">
                <a:solidFill>
                  <a:schemeClr val="accent3"/>
                </a:solidFill>
                <a:latin typeface="Liberation Sans" panose="020B0604020202020204" pitchFamily="34" charset="0"/>
              </a:rPr>
              <a:t>Westmont College</a:t>
            </a:r>
          </a:p>
        </p:txBody>
      </p:sp>
      <p:sp>
        <p:nvSpPr>
          <p:cNvPr id="2" name="TextBox 1"/>
          <p:cNvSpPr txBox="1"/>
          <p:nvPr/>
        </p:nvSpPr>
        <p:spPr>
          <a:xfrm>
            <a:off x="255268" y="228600"/>
            <a:ext cx="2185916" cy="830997"/>
          </a:xfrm>
          <a:prstGeom prst="rect">
            <a:avLst/>
          </a:prstGeom>
          <a:noFill/>
        </p:spPr>
        <p:txBody>
          <a:bodyPr wrap="square" rtlCol="0">
            <a:spAutoFit/>
          </a:bodyPr>
          <a:lstStyle/>
          <a:p>
            <a:r>
              <a:rPr lang="en-US" sz="4800" dirty="0" smtClean="0">
                <a:solidFill>
                  <a:schemeClr val="accent3"/>
                </a:solidFill>
                <a:latin typeface="Constantia" panose="02030602050306030303" pitchFamily="18" charset="0"/>
                <a:cs typeface="Andalus" panose="02020603050405020304" pitchFamily="18" charset="-78"/>
              </a:rPr>
              <a:t>W</a:t>
            </a:r>
            <a:r>
              <a:rPr lang="en-US" sz="4000" dirty="0" smtClean="0">
                <a:solidFill>
                  <a:schemeClr val="accent3"/>
                </a:solidFill>
                <a:latin typeface="Constantia" panose="02030602050306030303" pitchFamily="18" charset="0"/>
                <a:cs typeface="Andalus" panose="02020603050405020304" pitchFamily="18" charset="-78"/>
              </a:rPr>
              <a:t>ILEY</a:t>
            </a:r>
            <a:endParaRPr lang="en-US" sz="4800" dirty="0">
              <a:solidFill>
                <a:schemeClr val="accent3"/>
              </a:solidFill>
              <a:latin typeface="Constantia" panose="02030602050306030303" pitchFamily="18" charset="0"/>
              <a:cs typeface="Andalus" panose="02020603050405020304" pitchFamily="18" charset="-78"/>
            </a:endParaRPr>
          </a:p>
        </p:txBody>
      </p:sp>
      <p:sp>
        <p:nvSpPr>
          <p:cNvPr id="11" name="TextBox 10"/>
          <p:cNvSpPr txBox="1"/>
          <p:nvPr/>
        </p:nvSpPr>
        <p:spPr>
          <a:xfrm>
            <a:off x="609600" y="4442936"/>
            <a:ext cx="3945398" cy="738664"/>
          </a:xfrm>
          <a:prstGeom prst="rect">
            <a:avLst/>
          </a:prstGeom>
          <a:noFill/>
        </p:spPr>
        <p:txBody>
          <a:bodyPr wrap="square" rtlCol="0">
            <a:spAutoFit/>
          </a:bodyPr>
          <a:lstStyle/>
          <a:p>
            <a:r>
              <a:rPr lang="en-US" sz="4200" dirty="0" smtClean="0">
                <a:solidFill>
                  <a:schemeClr val="accent3"/>
                </a:solidFill>
                <a:latin typeface="Arial Unicode MS" panose="020B0604020202020204" pitchFamily="34" charset="-128"/>
                <a:ea typeface="Arial Unicode MS" panose="020B0604020202020204" pitchFamily="34" charset="-128"/>
                <a:cs typeface="Arial Unicode MS" panose="020B0604020202020204" pitchFamily="34" charset="-128"/>
              </a:rPr>
              <a:t>IFRS EDITION</a:t>
            </a:r>
            <a:endParaRPr lang="en-US" sz="4200" dirty="0">
              <a:solidFill>
                <a:schemeClr val="accent3"/>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654329679"/>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5"/>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5181600" y="2057400"/>
            <a:ext cx="2878138" cy="3886200"/>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CC0000"/>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12291" name="Text Box 2"/>
          <p:cNvSpPr txBox="1">
            <a:spLocks noChangeArrowheads="1"/>
          </p:cNvSpPr>
          <p:nvPr/>
        </p:nvSpPr>
        <p:spPr bwMode="auto">
          <a:xfrm>
            <a:off x="609600" y="1295400"/>
            <a:ext cx="6934200" cy="5924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defPPr>
              <a:defRPr lang="en-US"/>
            </a:defPPr>
            <a:lvl1pPr>
              <a:lnSpc>
                <a:spcPct val="125000"/>
              </a:lnSpc>
              <a:spcBef>
                <a:spcPct val="50000"/>
              </a:spcBef>
              <a:buClr>
                <a:srgbClr val="800000"/>
              </a:buClr>
              <a:buSzPct val="80000"/>
              <a:buFont typeface="Wingdings" pitchFamily="2" charset="2"/>
              <a:buNone/>
              <a:defRPr sz="2600">
                <a:solidFill>
                  <a:srgbClr val="006600"/>
                </a:solidFill>
                <a:latin typeface="Liberation Sans" panose="020B0604020202020204" pitchFamily="34" charset="0"/>
              </a:defRPr>
            </a:lvl1pPr>
            <a:lvl2pPr marL="742950" indent="-285750">
              <a:spcBef>
                <a:spcPct val="20000"/>
              </a:spcBef>
              <a:buClr>
                <a:schemeClr val="accent2"/>
              </a:buClr>
              <a:buSzPct val="75000"/>
              <a:buFont typeface="Wingdings" pitchFamily="2" charset="2"/>
              <a:buChar char="l"/>
              <a:defRPr sz="2400">
                <a:solidFill>
                  <a:schemeClr val="bg2"/>
                </a:solidFill>
              </a:defRPr>
            </a:lvl2pPr>
            <a:lvl3pPr marL="1143000" indent="-228600">
              <a:spcBef>
                <a:spcPct val="20000"/>
              </a:spcBef>
              <a:buClr>
                <a:schemeClr val="accent2"/>
              </a:buClr>
              <a:buSzPct val="75000"/>
              <a:buFont typeface="Wingdings" pitchFamily="2" charset="2"/>
              <a:buChar char="l"/>
              <a:defRPr sz="2000">
                <a:solidFill>
                  <a:schemeClr val="bg2"/>
                </a:solidFill>
              </a:defRPr>
            </a:lvl3pPr>
            <a:lvl4pPr marL="1600200" indent="-228600">
              <a:spcBef>
                <a:spcPct val="20000"/>
              </a:spcBef>
              <a:buClr>
                <a:schemeClr val="accent2"/>
              </a:buClr>
              <a:buSzPct val="75000"/>
              <a:buFont typeface="Wingdings" pitchFamily="2" charset="2"/>
              <a:buChar char="l"/>
              <a:defRPr sz="2000">
                <a:solidFill>
                  <a:schemeClr val="bg2"/>
                </a:solidFill>
              </a:defRPr>
            </a:lvl4pPr>
            <a:lvl5pPr marL="2057400" indent="-228600">
              <a:spcBef>
                <a:spcPct val="20000"/>
              </a:spcBef>
              <a:buClr>
                <a:schemeClr val="accent2"/>
              </a:buClr>
              <a:buSzPct val="75000"/>
              <a:buFont typeface="Wingdings" pitchFamily="2" charset="2"/>
              <a:buChar char="l"/>
              <a:defRPr sz="2000">
                <a:solidFill>
                  <a:schemeClr val="bg2"/>
                </a:solidFill>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a:solidFill>
                  <a:schemeClr val="bg2"/>
                </a:solidFill>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a:solidFill>
                  <a:schemeClr val="bg2"/>
                </a:solidFill>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a:solidFill>
                  <a:schemeClr val="bg2"/>
                </a:solidFill>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a:solidFill>
                  <a:schemeClr val="bg2"/>
                </a:solidFill>
              </a:defRPr>
            </a:lvl9pPr>
          </a:lstStyle>
          <a:p>
            <a:r>
              <a:rPr lang="en-US" altLang="en-US" sz="2800" dirty="0"/>
              <a:t>EXPENSE RECOGNITION PRINCIPLE</a:t>
            </a:r>
          </a:p>
        </p:txBody>
      </p:sp>
      <p:sp>
        <p:nvSpPr>
          <p:cNvPr id="12292" name="Text Box 7"/>
          <p:cNvSpPr txBox="1">
            <a:spLocks noChangeArrowheads="1"/>
          </p:cNvSpPr>
          <p:nvPr/>
        </p:nvSpPr>
        <p:spPr bwMode="auto">
          <a:xfrm>
            <a:off x="609600" y="1928813"/>
            <a:ext cx="3886200" cy="277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0000"/>
              </a:lnSpc>
              <a:spcBef>
                <a:spcPct val="50000"/>
              </a:spcBef>
              <a:buClrTx/>
              <a:buSzPct val="80000"/>
              <a:buFontTx/>
              <a:buNone/>
            </a:pPr>
            <a:r>
              <a:rPr lang="en-US" altLang="en-US" sz="2300" b="0" dirty="0">
                <a:solidFill>
                  <a:schemeClr val="tx1"/>
                </a:solidFill>
                <a:latin typeface="Liberation Sans" panose="020B0604020202020204" pitchFamily="34" charset="0"/>
              </a:rPr>
              <a:t>Match expenses with revenues in the period when the company makes efforts to generate those revenues.</a:t>
            </a:r>
          </a:p>
          <a:p>
            <a:pPr>
              <a:lnSpc>
                <a:spcPct val="120000"/>
              </a:lnSpc>
              <a:spcBef>
                <a:spcPct val="50000"/>
              </a:spcBef>
              <a:buClrTx/>
              <a:buSzPct val="80000"/>
              <a:buFontTx/>
              <a:buNone/>
            </a:pPr>
            <a:r>
              <a:rPr lang="en-US" altLang="en-US" sz="2300" dirty="0">
                <a:solidFill>
                  <a:schemeClr val="tx1"/>
                </a:solidFill>
                <a:latin typeface="Liberation Sans" panose="020B0604020202020204" pitchFamily="34" charset="0"/>
              </a:rPr>
              <a:t>“Let the expenses follow the revenues.”</a:t>
            </a:r>
          </a:p>
        </p:txBody>
      </p:sp>
      <p:sp>
        <p:nvSpPr>
          <p:cNvPr id="9"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a:solidFill>
                  <a:srgbClr val="CC0000"/>
                </a:solidFill>
                <a:latin typeface="Liberation Sans" panose="020B0604020202020204" pitchFamily="34" charset="0"/>
              </a:rPr>
              <a:t>Recognizing Revenues and Expenses</a:t>
            </a:r>
          </a:p>
        </p:txBody>
      </p:sp>
      <p:sp>
        <p:nvSpPr>
          <p:cNvPr id="10" name="Line 1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8" name="Text Box 9"/>
          <p:cNvSpPr txBox="1">
            <a:spLocks noChangeArrowheads="1"/>
          </p:cNvSpPr>
          <p:nvPr/>
        </p:nvSpPr>
        <p:spPr bwMode="auto">
          <a:xfrm>
            <a:off x="8229600" y="6369050"/>
            <a:ext cx="762000" cy="338554"/>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1600" i="1" dirty="0">
                <a:latin typeface="Liberation Sans" panose="020B0604020202020204" pitchFamily="34" charset="0"/>
              </a:rPr>
              <a:t>LO </a:t>
            </a:r>
            <a:r>
              <a:rPr lang="en-US" altLang="en-US" sz="1600" i="1" dirty="0" smtClean="0">
                <a:latin typeface="Liberation Sans" panose="020B0604020202020204" pitchFamily="34" charset="0"/>
              </a:rPr>
              <a:t>2</a:t>
            </a:r>
            <a:endParaRPr lang="en-US" altLang="en-US" sz="1600" i="1" dirty="0">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10"/>
          <p:cNvSpPr>
            <a:spLocks noChangeArrowheads="1"/>
          </p:cNvSpPr>
          <p:nvPr/>
        </p:nvSpPr>
        <p:spPr bwMode="auto">
          <a:xfrm>
            <a:off x="6233196" y="1408750"/>
            <a:ext cx="182807" cy="459100"/>
          </a:xfrm>
          <a:prstGeom prst="rect">
            <a:avLst/>
          </a:prstGeom>
          <a:solidFill>
            <a:schemeClr val="bg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0488" tIns="44450" rIns="90488" bIns="44450" anchor="ct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spcBef>
                <a:spcPct val="0"/>
              </a:spcBef>
              <a:buClrTx/>
              <a:buSzTx/>
              <a:buFontTx/>
              <a:buNone/>
            </a:pPr>
            <a:endParaRPr lang="en-US" altLang="en-US" sz="2400" b="0" dirty="0">
              <a:solidFill>
                <a:schemeClr val="tx1"/>
              </a:solidFill>
              <a:latin typeface="Liberation Sans" panose="020B0604020202020204" pitchFamily="34" charset="0"/>
            </a:endParaRPr>
          </a:p>
        </p:txBody>
      </p:sp>
      <p:sp>
        <p:nvSpPr>
          <p:cNvPr id="10" name="Text Box 9"/>
          <p:cNvSpPr txBox="1">
            <a:spLocks noChangeArrowheads="1"/>
          </p:cNvSpPr>
          <p:nvPr/>
        </p:nvSpPr>
        <p:spPr bwMode="auto">
          <a:xfrm>
            <a:off x="8229600" y="6369050"/>
            <a:ext cx="762000" cy="338554"/>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1600" i="1" dirty="0">
                <a:latin typeface="Liberation Sans" panose="020B0604020202020204" pitchFamily="34" charset="0"/>
              </a:rPr>
              <a:t>LO </a:t>
            </a:r>
            <a:r>
              <a:rPr lang="en-US" altLang="en-US" sz="1600" i="1" dirty="0" smtClean="0">
                <a:latin typeface="Liberation Sans" panose="020B0604020202020204" pitchFamily="34" charset="0"/>
              </a:rPr>
              <a:t>2</a:t>
            </a:r>
            <a:endParaRPr lang="en-US" altLang="en-US" sz="1600" i="1" dirty="0">
              <a:latin typeface="Liberation Sans" panose="020B0604020202020204" pitchFamily="34" charset="0"/>
            </a:endParaRPr>
          </a:p>
        </p:txBody>
      </p:sp>
      <p:pic>
        <p:nvPicPr>
          <p:cNvPr id="11"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269" y="443552"/>
            <a:ext cx="8505635" cy="5998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9"/>
          <p:cNvSpPr>
            <a:spLocks noChangeArrowheads="1"/>
          </p:cNvSpPr>
          <p:nvPr/>
        </p:nvSpPr>
        <p:spPr bwMode="auto">
          <a:xfrm>
            <a:off x="7135504" y="390768"/>
            <a:ext cx="1676400" cy="8284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square" lIns="90488" tIns="44450" rIns="90488" bIns="44450">
            <a:spAutoFit/>
          </a:bodyPr>
          <a:lstStyle/>
          <a:p>
            <a:pPr algn="l"/>
            <a:r>
              <a:rPr lang="en-US" altLang="en-US" sz="1200" b="1" dirty="0">
                <a:solidFill>
                  <a:schemeClr val="tx1"/>
                </a:solidFill>
                <a:latin typeface="Liberation Sans" panose="020B0604020202020204" pitchFamily="34" charset="0"/>
              </a:rPr>
              <a:t>Illustration 3-1 </a:t>
            </a:r>
          </a:p>
          <a:p>
            <a:pPr algn="l"/>
            <a:r>
              <a:rPr lang="en-US" altLang="en-US" sz="1200" b="0" dirty="0">
                <a:solidFill>
                  <a:schemeClr val="tx1"/>
                </a:solidFill>
                <a:latin typeface="Liberation Sans" panose="020B0604020202020204" pitchFamily="34" charset="0"/>
              </a:rPr>
              <a:t>IFRS relationships in revenue and expense recognition</a:t>
            </a:r>
          </a:p>
        </p:txBody>
      </p:sp>
    </p:spTree>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609600" y="1981200"/>
            <a:ext cx="8382000" cy="44196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1440" tIns="46038" rIns="182562" bIns="46038"/>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5000"/>
              </a:lnSpc>
              <a:spcBef>
                <a:spcPts val="1200"/>
              </a:spcBef>
              <a:buClr>
                <a:schemeClr val="tx1"/>
              </a:buClr>
              <a:buSzTx/>
              <a:buFont typeface="Wingdings" pitchFamily="2" charset="2"/>
              <a:buNone/>
            </a:pPr>
            <a:r>
              <a:rPr lang="en-US" sz="2100" b="0" dirty="0" smtClean="0">
                <a:solidFill>
                  <a:schemeClr val="tx1"/>
                </a:solidFill>
                <a:latin typeface="Liberation Sans" panose="020B0604020202020204" pitchFamily="34" charset="0"/>
              </a:rPr>
              <a:t>The </a:t>
            </a:r>
            <a:r>
              <a:rPr lang="en-US" sz="2100" b="0" dirty="0">
                <a:solidFill>
                  <a:schemeClr val="tx1"/>
                </a:solidFill>
                <a:latin typeface="Liberation Sans" panose="020B0604020202020204" pitchFamily="34" charset="0"/>
              </a:rPr>
              <a:t>revenue recognition principle states that</a:t>
            </a:r>
            <a:r>
              <a:rPr lang="en-US" sz="2100" b="0" dirty="0" smtClean="0">
                <a:solidFill>
                  <a:schemeClr val="tx1"/>
                </a:solidFill>
                <a:latin typeface="Liberation Sans" panose="020B0604020202020204" pitchFamily="34" charset="0"/>
              </a:rPr>
              <a:t>:</a:t>
            </a:r>
          </a:p>
          <a:p>
            <a:pPr lvl="1">
              <a:lnSpc>
                <a:spcPct val="125000"/>
              </a:lnSpc>
              <a:spcBef>
                <a:spcPts val="1200"/>
              </a:spcBef>
              <a:buClr>
                <a:schemeClr val="tx1"/>
              </a:buClr>
              <a:buSzTx/>
              <a:buFont typeface="Wingdings" pitchFamily="2" charset="2"/>
              <a:buAutoNum type="alphaLcPeriod"/>
            </a:pPr>
            <a:r>
              <a:rPr lang="en-US" sz="2100" b="0" dirty="0" smtClean="0">
                <a:solidFill>
                  <a:schemeClr val="tx1"/>
                </a:solidFill>
                <a:latin typeface="Liberation Sans" panose="020B0604020202020204" pitchFamily="34" charset="0"/>
              </a:rPr>
              <a:t>revenue </a:t>
            </a:r>
            <a:r>
              <a:rPr lang="en-US" sz="2100" b="0" dirty="0">
                <a:solidFill>
                  <a:schemeClr val="tx1"/>
                </a:solidFill>
                <a:latin typeface="Liberation Sans" panose="020B0604020202020204" pitchFamily="34" charset="0"/>
              </a:rPr>
              <a:t>should be recognized in the </a:t>
            </a:r>
            <a:r>
              <a:rPr lang="en-US" sz="2100" b="0" dirty="0" smtClean="0">
                <a:solidFill>
                  <a:schemeClr val="tx1"/>
                </a:solidFill>
                <a:latin typeface="Liberation Sans" panose="020B0604020202020204" pitchFamily="34" charset="0"/>
              </a:rPr>
              <a:t>accounting period </a:t>
            </a:r>
            <a:r>
              <a:rPr lang="en-US" sz="2100" b="0" dirty="0">
                <a:solidFill>
                  <a:schemeClr val="tx1"/>
                </a:solidFill>
                <a:latin typeface="Liberation Sans" panose="020B0604020202020204" pitchFamily="34" charset="0"/>
              </a:rPr>
              <a:t>in which a performance obligation </a:t>
            </a:r>
            <a:r>
              <a:rPr lang="en-US" sz="2100" b="0" dirty="0" smtClean="0">
                <a:solidFill>
                  <a:schemeClr val="tx1"/>
                </a:solidFill>
                <a:latin typeface="Liberation Sans" panose="020B0604020202020204" pitchFamily="34" charset="0"/>
              </a:rPr>
              <a:t>is satisfied.</a:t>
            </a:r>
          </a:p>
          <a:p>
            <a:pPr lvl="1">
              <a:lnSpc>
                <a:spcPct val="125000"/>
              </a:lnSpc>
              <a:spcBef>
                <a:spcPts val="1200"/>
              </a:spcBef>
              <a:buClr>
                <a:schemeClr val="tx1"/>
              </a:buClr>
              <a:buSzTx/>
              <a:buFont typeface="Wingdings" pitchFamily="2" charset="2"/>
              <a:buAutoNum type="alphaLcPeriod"/>
            </a:pPr>
            <a:r>
              <a:rPr lang="en-US" sz="2100" b="0" dirty="0" smtClean="0">
                <a:solidFill>
                  <a:schemeClr val="tx1"/>
                </a:solidFill>
                <a:latin typeface="Liberation Sans" panose="020B0604020202020204" pitchFamily="34" charset="0"/>
              </a:rPr>
              <a:t>expenses </a:t>
            </a:r>
            <a:r>
              <a:rPr lang="en-US" sz="2100" b="0" dirty="0">
                <a:solidFill>
                  <a:schemeClr val="tx1"/>
                </a:solidFill>
                <a:latin typeface="Liberation Sans" panose="020B0604020202020204" pitchFamily="34" charset="0"/>
              </a:rPr>
              <a:t>should be matched with revenues</a:t>
            </a:r>
            <a:r>
              <a:rPr lang="en-US" sz="2100" b="0" dirty="0" smtClean="0">
                <a:solidFill>
                  <a:schemeClr val="tx1"/>
                </a:solidFill>
                <a:latin typeface="Liberation Sans" panose="020B0604020202020204" pitchFamily="34" charset="0"/>
              </a:rPr>
              <a:t>.</a:t>
            </a:r>
          </a:p>
          <a:p>
            <a:pPr lvl="1">
              <a:lnSpc>
                <a:spcPct val="125000"/>
              </a:lnSpc>
              <a:spcBef>
                <a:spcPts val="1200"/>
              </a:spcBef>
              <a:buClr>
                <a:schemeClr val="tx1"/>
              </a:buClr>
              <a:buSzTx/>
              <a:buFont typeface="Wingdings" pitchFamily="2" charset="2"/>
              <a:buAutoNum type="alphaLcPeriod"/>
            </a:pPr>
            <a:r>
              <a:rPr lang="en-US" sz="2100" b="0" dirty="0" smtClean="0">
                <a:solidFill>
                  <a:schemeClr val="tx1"/>
                </a:solidFill>
                <a:latin typeface="Liberation Sans" panose="020B0604020202020204" pitchFamily="34" charset="0"/>
              </a:rPr>
              <a:t>the </a:t>
            </a:r>
            <a:r>
              <a:rPr lang="en-US" sz="2100" b="0" dirty="0">
                <a:solidFill>
                  <a:schemeClr val="tx1"/>
                </a:solidFill>
                <a:latin typeface="Liberation Sans" panose="020B0604020202020204" pitchFamily="34" charset="0"/>
              </a:rPr>
              <a:t>economic life of a business can be </a:t>
            </a:r>
            <a:r>
              <a:rPr lang="en-US" sz="2100" b="0" dirty="0" smtClean="0">
                <a:solidFill>
                  <a:schemeClr val="tx1"/>
                </a:solidFill>
                <a:latin typeface="Liberation Sans" panose="020B0604020202020204" pitchFamily="34" charset="0"/>
              </a:rPr>
              <a:t>divided into artificial </a:t>
            </a:r>
            <a:r>
              <a:rPr lang="en-US" sz="2100" b="0" dirty="0">
                <a:solidFill>
                  <a:schemeClr val="tx1"/>
                </a:solidFill>
                <a:latin typeface="Liberation Sans" panose="020B0604020202020204" pitchFamily="34" charset="0"/>
              </a:rPr>
              <a:t>time periods</a:t>
            </a:r>
            <a:r>
              <a:rPr lang="en-US" sz="2100" b="0" dirty="0" smtClean="0">
                <a:solidFill>
                  <a:schemeClr val="tx1"/>
                </a:solidFill>
                <a:latin typeface="Liberation Sans" panose="020B0604020202020204" pitchFamily="34" charset="0"/>
              </a:rPr>
              <a:t>.</a:t>
            </a:r>
          </a:p>
          <a:p>
            <a:pPr lvl="1">
              <a:lnSpc>
                <a:spcPct val="125000"/>
              </a:lnSpc>
              <a:spcBef>
                <a:spcPts val="1200"/>
              </a:spcBef>
              <a:buClr>
                <a:schemeClr val="tx1"/>
              </a:buClr>
              <a:buSzTx/>
              <a:buFont typeface="Wingdings" pitchFamily="2" charset="2"/>
              <a:buAutoNum type="alphaLcPeriod"/>
            </a:pPr>
            <a:r>
              <a:rPr lang="en-US" sz="2100" b="0" dirty="0" smtClean="0">
                <a:solidFill>
                  <a:schemeClr val="tx1"/>
                </a:solidFill>
                <a:latin typeface="Liberation Sans" panose="020B0604020202020204" pitchFamily="34" charset="0"/>
              </a:rPr>
              <a:t>the fiscal </a:t>
            </a:r>
            <a:r>
              <a:rPr lang="en-US" sz="2100" b="0" dirty="0">
                <a:solidFill>
                  <a:schemeClr val="tx1"/>
                </a:solidFill>
                <a:latin typeface="Liberation Sans" panose="020B0604020202020204" pitchFamily="34" charset="0"/>
              </a:rPr>
              <a:t>year should correspond with the </a:t>
            </a:r>
            <a:r>
              <a:rPr lang="en-US" sz="2100" b="0" dirty="0" smtClean="0">
                <a:solidFill>
                  <a:schemeClr val="tx1"/>
                </a:solidFill>
                <a:latin typeface="Liberation Sans" panose="020B0604020202020204" pitchFamily="34" charset="0"/>
              </a:rPr>
              <a:t>calendar year</a:t>
            </a:r>
            <a:r>
              <a:rPr lang="en-US" sz="2100" b="0" dirty="0">
                <a:solidFill>
                  <a:schemeClr val="tx1"/>
                </a:solidFill>
                <a:latin typeface="Liberation Sans" panose="020B0604020202020204" pitchFamily="34" charset="0"/>
              </a:rPr>
              <a:t>.</a:t>
            </a:r>
            <a:endParaRPr lang="en-US" altLang="en-US" sz="2100" b="0" dirty="0">
              <a:solidFill>
                <a:schemeClr val="tx1"/>
              </a:solidFill>
              <a:latin typeface="Liberation Sans" panose="020B0604020202020204" pitchFamily="34" charset="0"/>
            </a:endParaRPr>
          </a:p>
        </p:txBody>
      </p:sp>
      <p:sp>
        <p:nvSpPr>
          <p:cNvPr id="8"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a:solidFill>
                  <a:srgbClr val="CC0000"/>
                </a:solidFill>
                <a:latin typeface="Liberation Sans" panose="020B0604020202020204" pitchFamily="34" charset="0"/>
              </a:rPr>
              <a:t>Recognizing Revenues and Expenses</a:t>
            </a:r>
          </a:p>
        </p:txBody>
      </p:sp>
      <p:sp>
        <p:nvSpPr>
          <p:cNvPr id="9" name="Line 1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0" name="Rectangle 4"/>
          <p:cNvSpPr>
            <a:spLocks noChangeArrowheads="1"/>
          </p:cNvSpPr>
          <p:nvPr/>
        </p:nvSpPr>
        <p:spPr bwMode="auto">
          <a:xfrm>
            <a:off x="609600" y="1295400"/>
            <a:ext cx="5334000" cy="584775"/>
          </a:xfrm>
          <a:prstGeom prst="rect">
            <a:avLst/>
          </a:prstGeom>
          <a:noFill/>
          <a:ln w="63500">
            <a:noFill/>
            <a:miter lim="800000"/>
            <a:headEnd/>
            <a:tailEnd/>
          </a:ln>
          <a:effectLst/>
          <a:extLst/>
        </p:spPr>
        <p:txBody>
          <a:bodyPr vert="horz" wrap="square" lIns="90488" tIns="44450" rIns="90488" bIns="44450" numCol="1" anchor="ctr" anchorCtr="0" compatLnSpc="1">
            <a:prstTxWarp prst="textNoShape">
              <a:avLst/>
            </a:prstTxWarp>
          </a:bodyPr>
          <a:lstStyle/>
          <a:p>
            <a:r>
              <a:rPr lang="en-US" altLang="en-US" sz="3000" dirty="0">
                <a:solidFill>
                  <a:srgbClr val="CC0000"/>
                </a:solidFill>
                <a:latin typeface="Liberation Sans" panose="020B0604020202020204" pitchFamily="34" charset="0"/>
              </a:rPr>
              <a:t>Question</a:t>
            </a:r>
          </a:p>
        </p:txBody>
      </p:sp>
      <p:sp>
        <p:nvSpPr>
          <p:cNvPr id="11" name="Text Box 9"/>
          <p:cNvSpPr txBox="1">
            <a:spLocks noChangeArrowheads="1"/>
          </p:cNvSpPr>
          <p:nvPr/>
        </p:nvSpPr>
        <p:spPr bwMode="auto">
          <a:xfrm>
            <a:off x="8229600" y="6369050"/>
            <a:ext cx="762000" cy="338554"/>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1600" i="1" dirty="0">
                <a:latin typeface="Liberation Sans" panose="020B0604020202020204" pitchFamily="34" charset="0"/>
              </a:rPr>
              <a:t>LO </a:t>
            </a:r>
            <a:r>
              <a:rPr lang="en-US" altLang="en-US" sz="1600" i="1" dirty="0" smtClean="0">
                <a:latin typeface="Liberation Sans" panose="020B0604020202020204" pitchFamily="34" charset="0"/>
              </a:rPr>
              <a:t>2</a:t>
            </a:r>
            <a:endParaRPr lang="en-US" altLang="en-US" sz="1600" i="1" dirty="0">
              <a:latin typeface="Liberation Sans" panose="020B0604020202020204" pitchFamily="34" charset="0"/>
            </a:endParaRPr>
          </a:p>
        </p:txBody>
      </p:sp>
      <p:sp>
        <p:nvSpPr>
          <p:cNvPr id="12" name="Notched Right Arrow 11"/>
          <p:cNvSpPr/>
          <p:nvPr/>
        </p:nvSpPr>
        <p:spPr bwMode="auto">
          <a:xfrm>
            <a:off x="270370" y="2577152"/>
            <a:ext cx="554182" cy="457200"/>
          </a:xfrm>
          <a:prstGeom prst="notchedRightArrow">
            <a:avLst/>
          </a:prstGeom>
          <a:solidFill>
            <a:srgbClr val="CC0000"/>
          </a:solidFill>
          <a:ln w="38100" cap="sq" cmpd="sng" algn="ctr">
            <a:solidFill>
              <a:schemeClr val="tx1"/>
            </a:solidFill>
            <a:prstDash val="solid"/>
            <a:round/>
            <a:headEnd type="none" w="sm" len="sm"/>
            <a:tailEnd type="none" w="sm" len="sm"/>
          </a:ln>
          <a:effectLst/>
        </p:spPr>
        <p:txBody>
          <a:bodyPr/>
          <a:lstStyle/>
          <a:p>
            <a:endParaRPr lang="en-US" altLang="en-US" dirty="0">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484496" y="465468"/>
            <a:ext cx="3657600" cy="560388"/>
          </a:xfrm>
          <a:prstGeom prst="rect">
            <a:avLst/>
          </a:prstGeom>
          <a:noFill/>
          <a:ln>
            <a:noFill/>
          </a:ln>
          <a:effectLst/>
        </p:spPr>
        <p:txBody>
          <a:bodyPr lIns="90488" tIns="44450" rIns="90488" bIns="44450" anchor="ctr" anchorCtr="0"/>
          <a:lstStyle/>
          <a:p>
            <a:pPr algn="l"/>
            <a:r>
              <a:rPr lang="en-US" altLang="en-US" sz="2800" b="1" i="0" dirty="0" smtClean="0">
                <a:solidFill>
                  <a:srgbClr val="006699"/>
                </a:solidFill>
                <a:latin typeface="Liberation Sans" panose="020B0604020202020204" pitchFamily="34" charset="0"/>
              </a:rPr>
              <a:t>ETHICS</a:t>
            </a:r>
            <a:r>
              <a:rPr lang="en-US" altLang="en-US" sz="2800" b="1" i="0" dirty="0" smtClean="0">
                <a:solidFill>
                  <a:srgbClr val="00518E"/>
                </a:solidFill>
                <a:latin typeface="Liberation Sans" panose="020B0604020202020204" pitchFamily="34" charset="0"/>
              </a:rPr>
              <a:t> INSIGHT</a:t>
            </a:r>
            <a:endParaRPr lang="en-US" altLang="en-US" sz="2800" b="1" i="0" dirty="0">
              <a:solidFill>
                <a:srgbClr val="00518E"/>
              </a:solidFill>
              <a:latin typeface="Liberation Sans" panose="020B0604020202020204" pitchFamily="34" charset="0"/>
            </a:endParaRPr>
          </a:p>
        </p:txBody>
      </p:sp>
      <p:sp>
        <p:nvSpPr>
          <p:cNvPr id="2" name="Rectangle 1"/>
          <p:cNvSpPr/>
          <p:nvPr/>
        </p:nvSpPr>
        <p:spPr>
          <a:xfrm>
            <a:off x="484496" y="1187644"/>
            <a:ext cx="8153400" cy="4265783"/>
          </a:xfrm>
          <a:prstGeom prst="rect">
            <a:avLst/>
          </a:prstGeom>
        </p:spPr>
        <p:txBody>
          <a:bodyPr wrap="square">
            <a:spAutoFit/>
          </a:bodyPr>
          <a:lstStyle/>
          <a:p>
            <a:pPr algn="just">
              <a:lnSpc>
                <a:spcPct val="110000"/>
              </a:lnSpc>
              <a:spcBef>
                <a:spcPts val="600"/>
              </a:spcBef>
            </a:pPr>
            <a:r>
              <a:rPr lang="en-US" sz="2200" dirty="0" smtClean="0">
                <a:solidFill>
                  <a:schemeClr val="tx1"/>
                </a:solidFill>
                <a:latin typeface="Liberation Sans" panose="020B0604020202020204" pitchFamily="34" charset="0"/>
              </a:rPr>
              <a:t>Cooking the Books?</a:t>
            </a:r>
            <a:endParaRPr lang="en-US" sz="2200" dirty="0">
              <a:solidFill>
                <a:schemeClr val="tx1"/>
              </a:solidFill>
              <a:latin typeface="Liberation Sans" panose="020B0604020202020204" pitchFamily="34" charset="0"/>
            </a:endParaRPr>
          </a:p>
          <a:p>
            <a:pPr algn="just">
              <a:lnSpc>
                <a:spcPct val="110000"/>
              </a:lnSpc>
              <a:spcBef>
                <a:spcPts val="600"/>
              </a:spcBef>
            </a:pPr>
            <a:r>
              <a:rPr lang="en-US" sz="2200" b="0" dirty="0" smtClean="0">
                <a:solidFill>
                  <a:schemeClr val="tx1"/>
                </a:solidFill>
                <a:latin typeface="Liberation Sans" panose="020B0604020202020204" pitchFamily="34" charset="0"/>
              </a:rPr>
              <a:t>Allegations </a:t>
            </a:r>
            <a:r>
              <a:rPr lang="en-US" sz="2200" b="0" dirty="0">
                <a:solidFill>
                  <a:schemeClr val="tx1"/>
                </a:solidFill>
                <a:latin typeface="Liberation Sans" panose="020B0604020202020204" pitchFamily="34" charset="0"/>
              </a:rPr>
              <a:t>of abuse of the </a:t>
            </a:r>
            <a:r>
              <a:rPr lang="en-US" sz="2200" b="0" dirty="0" smtClean="0">
                <a:solidFill>
                  <a:schemeClr val="tx1"/>
                </a:solidFill>
                <a:latin typeface="Liberation Sans" panose="020B0604020202020204" pitchFamily="34" charset="0"/>
              </a:rPr>
              <a:t>revenue recognition </a:t>
            </a:r>
            <a:r>
              <a:rPr lang="en-US" sz="2200" b="0" dirty="0">
                <a:solidFill>
                  <a:schemeClr val="tx1"/>
                </a:solidFill>
                <a:latin typeface="Liberation Sans" panose="020B0604020202020204" pitchFamily="34" charset="0"/>
              </a:rPr>
              <a:t>principle have </a:t>
            </a:r>
            <a:r>
              <a:rPr lang="en-US" sz="2200" b="0" dirty="0" smtClean="0">
                <a:solidFill>
                  <a:schemeClr val="tx1"/>
                </a:solidFill>
                <a:latin typeface="Liberation Sans" panose="020B0604020202020204" pitchFamily="34" charset="0"/>
              </a:rPr>
              <a:t>become all </a:t>
            </a:r>
            <a:r>
              <a:rPr lang="en-US" sz="2200" b="0" dirty="0">
                <a:solidFill>
                  <a:schemeClr val="tx1"/>
                </a:solidFill>
                <a:latin typeface="Liberation Sans" panose="020B0604020202020204" pitchFamily="34" charset="0"/>
              </a:rPr>
              <a:t>too common in recent years. </a:t>
            </a:r>
            <a:r>
              <a:rPr lang="en-US" sz="2200" b="0" dirty="0" smtClean="0">
                <a:solidFill>
                  <a:schemeClr val="tx1"/>
                </a:solidFill>
                <a:latin typeface="Liberation Sans" panose="020B0604020202020204" pitchFamily="34" charset="0"/>
              </a:rPr>
              <a:t>For example</a:t>
            </a:r>
            <a:r>
              <a:rPr lang="en-US" sz="2200" b="0" dirty="0">
                <a:solidFill>
                  <a:schemeClr val="tx1"/>
                </a:solidFill>
                <a:latin typeface="Liberation Sans" panose="020B0604020202020204" pitchFamily="34" charset="0"/>
              </a:rPr>
              <a:t>, it was alleged that </a:t>
            </a:r>
            <a:r>
              <a:rPr lang="en-US" sz="2200" dirty="0">
                <a:solidFill>
                  <a:srgbClr val="CC0000"/>
                </a:solidFill>
                <a:latin typeface="Liberation Sans" panose="020B0604020202020204" pitchFamily="34" charset="0"/>
              </a:rPr>
              <a:t>Krispy Kreme </a:t>
            </a:r>
            <a:r>
              <a:rPr lang="en-US" sz="2200" b="0" dirty="0">
                <a:solidFill>
                  <a:schemeClr val="tx1"/>
                </a:solidFill>
                <a:latin typeface="Liberation Sans" panose="020B0604020202020204" pitchFamily="34" charset="0"/>
              </a:rPr>
              <a:t>(USA) sometimes doubled </a:t>
            </a:r>
            <a:r>
              <a:rPr lang="en-US" sz="2200" b="0" dirty="0" smtClean="0">
                <a:solidFill>
                  <a:schemeClr val="tx1"/>
                </a:solidFill>
                <a:latin typeface="Liberation Sans" panose="020B0604020202020204" pitchFamily="34" charset="0"/>
              </a:rPr>
              <a:t>the number </a:t>
            </a:r>
            <a:r>
              <a:rPr lang="en-US" sz="2200" b="0" dirty="0">
                <a:solidFill>
                  <a:schemeClr val="tx1"/>
                </a:solidFill>
                <a:latin typeface="Liberation Sans" panose="020B0604020202020204" pitchFamily="34" charset="0"/>
              </a:rPr>
              <a:t>of doughnuts shipped </a:t>
            </a:r>
            <a:r>
              <a:rPr lang="en-US" sz="2200" b="0" dirty="0" smtClean="0">
                <a:solidFill>
                  <a:schemeClr val="tx1"/>
                </a:solidFill>
                <a:latin typeface="Liberation Sans" panose="020B0604020202020204" pitchFamily="34" charset="0"/>
              </a:rPr>
              <a:t>to wholesale </a:t>
            </a:r>
            <a:r>
              <a:rPr lang="en-US" sz="2200" b="0" dirty="0">
                <a:solidFill>
                  <a:schemeClr val="tx1"/>
                </a:solidFill>
                <a:latin typeface="Liberation Sans" panose="020B0604020202020204" pitchFamily="34" charset="0"/>
              </a:rPr>
              <a:t>customers at the end </a:t>
            </a:r>
            <a:r>
              <a:rPr lang="en-US" sz="2200" b="0" dirty="0" smtClean="0">
                <a:solidFill>
                  <a:schemeClr val="tx1"/>
                </a:solidFill>
                <a:latin typeface="Liberation Sans" panose="020B0604020202020204" pitchFamily="34" charset="0"/>
              </a:rPr>
              <a:t>of a </a:t>
            </a:r>
            <a:r>
              <a:rPr lang="en-US" sz="2200" b="0" dirty="0">
                <a:solidFill>
                  <a:schemeClr val="tx1"/>
                </a:solidFill>
                <a:latin typeface="Liberation Sans" panose="020B0604020202020204" pitchFamily="34" charset="0"/>
              </a:rPr>
              <a:t>quarter to boost quarterly results</a:t>
            </a:r>
            <a:r>
              <a:rPr lang="en-US" sz="2200" b="0" dirty="0" smtClean="0">
                <a:solidFill>
                  <a:schemeClr val="tx1"/>
                </a:solidFill>
                <a:latin typeface="Liberation Sans" panose="020B0604020202020204" pitchFamily="34" charset="0"/>
              </a:rPr>
              <a:t>. The </a:t>
            </a:r>
            <a:r>
              <a:rPr lang="en-US" sz="2200" b="0" dirty="0">
                <a:solidFill>
                  <a:schemeClr val="tx1"/>
                </a:solidFill>
                <a:latin typeface="Liberation Sans" panose="020B0604020202020204" pitchFamily="34" charset="0"/>
              </a:rPr>
              <a:t>customers shipped the </a:t>
            </a:r>
            <a:r>
              <a:rPr lang="en-US" sz="2200" b="0" dirty="0" smtClean="0">
                <a:solidFill>
                  <a:schemeClr val="tx1"/>
                </a:solidFill>
                <a:latin typeface="Liberation Sans" panose="020B0604020202020204" pitchFamily="34" charset="0"/>
              </a:rPr>
              <a:t>unsold doughnuts </a:t>
            </a:r>
            <a:r>
              <a:rPr lang="en-US" sz="2200" b="0" dirty="0">
                <a:solidFill>
                  <a:schemeClr val="tx1"/>
                </a:solidFill>
                <a:latin typeface="Liberation Sans" panose="020B0604020202020204" pitchFamily="34" charset="0"/>
              </a:rPr>
              <a:t>back after the </a:t>
            </a:r>
            <a:r>
              <a:rPr lang="en-US" sz="2200" b="0" dirty="0" smtClean="0">
                <a:solidFill>
                  <a:schemeClr val="tx1"/>
                </a:solidFill>
                <a:latin typeface="Liberation Sans" panose="020B0604020202020204" pitchFamily="34" charset="0"/>
              </a:rPr>
              <a:t>beginning of </a:t>
            </a:r>
            <a:r>
              <a:rPr lang="en-US" sz="2200" b="0" dirty="0">
                <a:solidFill>
                  <a:schemeClr val="tx1"/>
                </a:solidFill>
                <a:latin typeface="Liberation Sans" panose="020B0604020202020204" pitchFamily="34" charset="0"/>
              </a:rPr>
              <a:t>the next quarter for a refund</a:t>
            </a:r>
            <a:r>
              <a:rPr lang="en-US" sz="2200" b="0" dirty="0" smtClean="0">
                <a:solidFill>
                  <a:schemeClr val="tx1"/>
                </a:solidFill>
                <a:latin typeface="Liberation Sans" panose="020B0604020202020204" pitchFamily="34" charset="0"/>
              </a:rPr>
              <a:t>. Conversely</a:t>
            </a:r>
            <a:r>
              <a:rPr lang="en-US" sz="2200" b="0" dirty="0">
                <a:solidFill>
                  <a:schemeClr val="tx1"/>
                </a:solidFill>
                <a:latin typeface="Liberation Sans" panose="020B0604020202020204" pitchFamily="34" charset="0"/>
              </a:rPr>
              <a:t>, </a:t>
            </a:r>
            <a:r>
              <a:rPr lang="en-US" sz="2200" dirty="0">
                <a:solidFill>
                  <a:srgbClr val="CC0000"/>
                </a:solidFill>
                <a:latin typeface="Liberation Sans" panose="020B0604020202020204" pitchFamily="34" charset="0"/>
              </a:rPr>
              <a:t>Computer Associates International</a:t>
            </a:r>
            <a:r>
              <a:rPr lang="en-US" sz="2200" b="0" dirty="0">
                <a:solidFill>
                  <a:schemeClr val="tx1"/>
                </a:solidFill>
                <a:latin typeface="Liberation Sans" panose="020B0604020202020204" pitchFamily="34" charset="0"/>
              </a:rPr>
              <a:t> (USA) </a:t>
            </a:r>
            <a:r>
              <a:rPr lang="en-US" sz="2200" b="0" dirty="0" smtClean="0">
                <a:solidFill>
                  <a:schemeClr val="tx1"/>
                </a:solidFill>
                <a:latin typeface="Liberation Sans" panose="020B0604020202020204" pitchFamily="34" charset="0"/>
              </a:rPr>
              <a:t>was accused </a:t>
            </a:r>
            <a:r>
              <a:rPr lang="en-US" sz="2200" b="0" dirty="0">
                <a:solidFill>
                  <a:schemeClr val="tx1"/>
                </a:solidFill>
                <a:latin typeface="Liberation Sans" panose="020B0604020202020204" pitchFamily="34" charset="0"/>
              </a:rPr>
              <a:t>of backdating sales—that is, reporting a sale in </a:t>
            </a:r>
            <a:r>
              <a:rPr lang="en-US" sz="2200" b="0" dirty="0" smtClean="0">
                <a:solidFill>
                  <a:schemeClr val="tx1"/>
                </a:solidFill>
                <a:latin typeface="Liberation Sans" panose="020B0604020202020204" pitchFamily="34" charset="0"/>
              </a:rPr>
              <a:t>one period </a:t>
            </a:r>
            <a:r>
              <a:rPr lang="en-US" sz="2200" b="0" dirty="0">
                <a:solidFill>
                  <a:schemeClr val="tx1"/>
                </a:solidFill>
                <a:latin typeface="Liberation Sans" panose="020B0604020202020204" pitchFamily="34" charset="0"/>
              </a:rPr>
              <a:t>that did not actually occur until the next period </a:t>
            </a:r>
            <a:r>
              <a:rPr lang="en-US" sz="2200" b="0" dirty="0" smtClean="0">
                <a:solidFill>
                  <a:schemeClr val="tx1"/>
                </a:solidFill>
                <a:latin typeface="Liberation Sans" panose="020B0604020202020204" pitchFamily="34" charset="0"/>
              </a:rPr>
              <a:t>in order </a:t>
            </a:r>
            <a:r>
              <a:rPr lang="en-US" sz="2200" b="0" dirty="0">
                <a:solidFill>
                  <a:schemeClr val="tx1"/>
                </a:solidFill>
                <a:latin typeface="Liberation Sans" panose="020B0604020202020204" pitchFamily="34" charset="0"/>
              </a:rPr>
              <a:t>to achieve the earlier period’s sales </a:t>
            </a:r>
            <a:r>
              <a:rPr lang="en-US" sz="2200" b="0" dirty="0" smtClean="0">
                <a:solidFill>
                  <a:schemeClr val="tx1"/>
                </a:solidFill>
                <a:latin typeface="Liberation Sans" panose="020B0604020202020204" pitchFamily="34" charset="0"/>
              </a:rPr>
              <a:t>targets.</a:t>
            </a:r>
            <a:endParaRPr lang="en-US" sz="2200" b="0" dirty="0">
              <a:solidFill>
                <a:schemeClr val="tx1"/>
              </a:solidFill>
              <a:latin typeface="Liberation Sans" panose="020B0604020202020204" pitchFamily="34" charset="0"/>
            </a:endParaRPr>
          </a:p>
        </p:txBody>
      </p:sp>
      <p:sp>
        <p:nvSpPr>
          <p:cNvPr id="4" name="Rectangle 3"/>
          <p:cNvSpPr>
            <a:spLocks noChangeArrowheads="1"/>
          </p:cNvSpPr>
          <p:nvPr/>
        </p:nvSpPr>
        <p:spPr bwMode="auto">
          <a:xfrm>
            <a:off x="4218296" y="465468"/>
            <a:ext cx="4011304" cy="560388"/>
          </a:xfrm>
          <a:prstGeom prst="rect">
            <a:avLst/>
          </a:prstGeom>
          <a:noFill/>
          <a:ln>
            <a:noFill/>
          </a:ln>
          <a:effectLst/>
        </p:spPr>
        <p:txBody>
          <a:bodyPr lIns="90488" tIns="44450" rIns="90488" bIns="44450" anchor="ctr" anchorCtr="0"/>
          <a:lstStyle/>
          <a:p>
            <a:pPr marL="53975" algn="l"/>
            <a:r>
              <a:rPr lang="en-US" altLang="en-US" b="1" i="0" dirty="0" smtClean="0">
                <a:latin typeface="Liberation Sans" panose="020B0604020202020204" pitchFamily="34" charset="0"/>
              </a:rPr>
              <a:t>Why Accuracy Matters</a:t>
            </a:r>
            <a:endParaRPr lang="en-US" altLang="en-US" b="1" i="0" dirty="0">
              <a:latin typeface="Liberation Sans" panose="020B0604020202020204" pitchFamily="34" charset="0"/>
            </a:endParaRPr>
          </a:p>
        </p:txBody>
      </p:sp>
      <p:sp>
        <p:nvSpPr>
          <p:cNvPr id="9" name="Rectangle 8"/>
          <p:cNvSpPr/>
          <p:nvPr/>
        </p:nvSpPr>
        <p:spPr bwMode="auto">
          <a:xfrm>
            <a:off x="332096" y="353704"/>
            <a:ext cx="8458200" cy="5208896"/>
          </a:xfrm>
          <a:prstGeom prst="rect">
            <a:avLst/>
          </a:prstGeom>
          <a:noFill/>
          <a:ln w="28575" cap="sq" cmpd="sng" algn="ctr">
            <a:solidFill>
              <a:srgbClr val="5F5F5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10" name="Rectangle 9"/>
          <p:cNvSpPr/>
          <p:nvPr/>
        </p:nvSpPr>
        <p:spPr bwMode="auto">
          <a:xfrm>
            <a:off x="318448" y="5562600"/>
            <a:ext cx="8476488" cy="161358"/>
          </a:xfrm>
          <a:prstGeom prst="rect">
            <a:avLst/>
          </a:prstGeom>
          <a:solidFill>
            <a:srgbClr val="006699"/>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8" name="Text Box 9"/>
          <p:cNvSpPr txBox="1">
            <a:spLocks noChangeArrowheads="1"/>
          </p:cNvSpPr>
          <p:nvPr/>
        </p:nvSpPr>
        <p:spPr bwMode="auto">
          <a:xfrm>
            <a:off x="8229600" y="6369050"/>
            <a:ext cx="762000" cy="338554"/>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1600" i="1" dirty="0">
                <a:latin typeface="Liberation Sans" panose="020B0604020202020204" pitchFamily="34" charset="0"/>
              </a:rPr>
              <a:t>LO </a:t>
            </a:r>
            <a:r>
              <a:rPr lang="en-US" altLang="en-US" sz="1600" i="1" dirty="0" smtClean="0">
                <a:latin typeface="Liberation Sans" panose="020B0604020202020204" pitchFamily="34" charset="0"/>
              </a:rPr>
              <a:t>2</a:t>
            </a:r>
            <a:endParaRPr lang="en-US" altLang="en-US" sz="1600" i="1" dirty="0">
              <a:latin typeface="Liberation Sans" panose="020B0604020202020204" pitchFamily="34" charset="0"/>
            </a:endParaRPr>
          </a:p>
        </p:txBody>
      </p:sp>
      <p:sp>
        <p:nvSpPr>
          <p:cNvPr id="12" name="Rectangle 11"/>
          <p:cNvSpPr>
            <a:spLocks noChangeArrowheads="1"/>
          </p:cNvSpPr>
          <p:nvPr/>
        </p:nvSpPr>
        <p:spPr bwMode="auto">
          <a:xfrm>
            <a:off x="4987120" y="470848"/>
            <a:ext cx="3657600" cy="560388"/>
          </a:xfrm>
          <a:prstGeom prst="rect">
            <a:avLst/>
          </a:prstGeom>
          <a:noFill/>
          <a:ln>
            <a:noFill/>
          </a:ln>
          <a:effectLst/>
        </p:spPr>
        <p:txBody>
          <a:bodyPr lIns="90488" tIns="44450" rIns="90488" bIns="44450" anchor="ctr" anchorCtr="0"/>
          <a:lstStyle/>
          <a:p>
            <a:pPr algn="r"/>
            <a:r>
              <a:rPr lang="en-US" altLang="en-US" sz="2400" b="1" i="0" dirty="0" smtClean="0">
                <a:solidFill>
                  <a:srgbClr val="CC0000"/>
                </a:solidFill>
                <a:latin typeface="Liberation Sans" panose="020B0604020202020204" pitchFamily="34" charset="0"/>
              </a:rPr>
              <a:t>Krispy Kreme </a:t>
            </a:r>
            <a:r>
              <a:rPr lang="en-US" altLang="en-US" sz="2400" b="1" i="0" dirty="0" smtClean="0">
                <a:solidFill>
                  <a:schemeClr val="tx1"/>
                </a:solidFill>
                <a:latin typeface="Liberation Sans" panose="020B0604020202020204" pitchFamily="34" charset="0"/>
              </a:rPr>
              <a:t>(USA)</a:t>
            </a:r>
            <a:endParaRPr lang="en-US" altLang="en-US" sz="2400" b="1" i="0" dirty="0">
              <a:solidFill>
                <a:schemeClr val="tx1"/>
              </a:solidFill>
              <a:latin typeface="Liberation Sans" panose="020B0604020202020204" pitchFamily="34" charset="0"/>
            </a:endParaRPr>
          </a:p>
        </p:txBody>
      </p:sp>
    </p:spTree>
    <p:extLst>
      <p:ext uri="{BB962C8B-B14F-4D97-AF65-F5344CB8AC3E}">
        <p14:creationId xmlns:p14="http://schemas.microsoft.com/office/powerpoint/2010/main" val="1651313528"/>
      </p:ext>
    </p:extLst>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Oval 2"/>
          <p:cNvSpPr>
            <a:spLocks noChangeArrowheads="1"/>
          </p:cNvSpPr>
          <p:nvPr/>
        </p:nvSpPr>
        <p:spPr bwMode="auto">
          <a:xfrm>
            <a:off x="4191000" y="5240338"/>
            <a:ext cx="76200" cy="76200"/>
          </a:xfrm>
          <a:prstGeom prst="ellipse">
            <a:avLst/>
          </a:prstGeom>
          <a:solidFill>
            <a:srgbClr val="CC0000"/>
          </a:soli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488" tIns="44450" rIns="90488" bIns="44450"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sp>
        <p:nvSpPr>
          <p:cNvPr id="16388" name="Rectangle 3"/>
          <p:cNvSpPr>
            <a:spLocks noChangeArrowheads="1"/>
          </p:cNvSpPr>
          <p:nvPr/>
        </p:nvSpPr>
        <p:spPr bwMode="auto">
          <a:xfrm>
            <a:off x="4114800" y="2438400"/>
            <a:ext cx="4495800" cy="3952875"/>
          </a:xfrm>
          <a:prstGeom prst="rect">
            <a:avLst/>
          </a:prstGeom>
          <a:solidFill>
            <a:schemeClr val="bg1"/>
          </a:solidFill>
          <a:ln>
            <a:noFill/>
          </a:ln>
          <a:effectLst/>
          <a:extLs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accent2"/>
              </a:buClr>
              <a:buSzPct val="75000"/>
              <a:buFont typeface="Wingdings" pitchFamily="2" charset="2"/>
              <a:buChar char="l"/>
              <a:tabLst>
                <a:tab pos="2057400" algn="l"/>
              </a:tabLst>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tabLst>
                <a:tab pos="2057400" algn="l"/>
              </a:tabLst>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tabLst>
                <a:tab pos="2057400" algn="l"/>
              </a:tabLst>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tabLst>
                <a:tab pos="2057400" algn="l"/>
              </a:tabLst>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tabLst>
                <a:tab pos="2057400" algn="l"/>
              </a:tabLst>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9pPr>
          </a:lstStyle>
          <a:p>
            <a:pPr>
              <a:lnSpc>
                <a:spcPct val="120000"/>
              </a:lnSpc>
              <a:spcBef>
                <a:spcPct val="10000"/>
              </a:spcBef>
              <a:buClrTx/>
              <a:buSzTx/>
              <a:buFontTx/>
              <a:buAutoNum type="alphaLcParenBoth"/>
            </a:pPr>
            <a:r>
              <a:rPr lang="en-US" altLang="en-US" sz="1700" b="0" dirty="0">
                <a:solidFill>
                  <a:schemeClr val="tx1"/>
                </a:solidFill>
                <a:latin typeface="Liberation Sans" panose="020B0604020202020204" pitchFamily="34" charset="0"/>
              </a:rPr>
              <a:t>Monthly and quarterly time periods.</a:t>
            </a:r>
          </a:p>
          <a:p>
            <a:pPr>
              <a:lnSpc>
                <a:spcPct val="120000"/>
              </a:lnSpc>
              <a:spcBef>
                <a:spcPct val="10000"/>
              </a:spcBef>
              <a:buClrTx/>
              <a:buSzTx/>
              <a:buFontTx/>
              <a:buAutoNum type="alphaLcParenBoth"/>
            </a:pPr>
            <a:r>
              <a:rPr lang="en-US" altLang="en-US" sz="1700" b="0" dirty="0">
                <a:solidFill>
                  <a:schemeClr val="tx1"/>
                </a:solidFill>
                <a:latin typeface="Liberation Sans" panose="020B0604020202020204" pitchFamily="34" charset="0"/>
              </a:rPr>
              <a:t>Efforts (expenses) should be matched with results (revenues).</a:t>
            </a:r>
          </a:p>
          <a:p>
            <a:pPr>
              <a:lnSpc>
                <a:spcPct val="120000"/>
              </a:lnSpc>
              <a:spcBef>
                <a:spcPct val="10000"/>
              </a:spcBef>
              <a:buClrTx/>
              <a:buSzTx/>
              <a:buFontTx/>
              <a:buAutoNum type="alphaLcParenBoth"/>
            </a:pPr>
            <a:r>
              <a:rPr lang="en-US" altLang="en-US" sz="1700" b="0" dirty="0">
                <a:solidFill>
                  <a:schemeClr val="tx1"/>
                </a:solidFill>
                <a:latin typeface="Liberation Sans" panose="020B0604020202020204" pitchFamily="34" charset="0"/>
              </a:rPr>
              <a:t>Accountants divide the economic life of a business into artificial time periods.</a:t>
            </a:r>
          </a:p>
          <a:p>
            <a:pPr>
              <a:lnSpc>
                <a:spcPct val="120000"/>
              </a:lnSpc>
              <a:spcBef>
                <a:spcPct val="10000"/>
              </a:spcBef>
              <a:buClrTx/>
              <a:buSzTx/>
              <a:buFontTx/>
              <a:buAutoNum type="alphaLcParenBoth"/>
            </a:pPr>
            <a:r>
              <a:rPr lang="en-US" altLang="en-US" sz="1700" b="0" dirty="0">
                <a:solidFill>
                  <a:schemeClr val="tx1"/>
                </a:solidFill>
                <a:latin typeface="Liberation Sans" panose="020B0604020202020204" pitchFamily="34" charset="0"/>
              </a:rPr>
              <a:t>Companies record revenues when they receive cash and record expenses when they pay out cash.</a:t>
            </a:r>
          </a:p>
          <a:p>
            <a:pPr>
              <a:lnSpc>
                <a:spcPct val="120000"/>
              </a:lnSpc>
              <a:spcBef>
                <a:spcPct val="10000"/>
              </a:spcBef>
              <a:buClrTx/>
              <a:buSzTx/>
              <a:buFontTx/>
              <a:buAutoNum type="alphaLcParenBoth"/>
            </a:pPr>
            <a:r>
              <a:rPr lang="en-US" altLang="en-US" sz="1700" b="0" dirty="0">
                <a:solidFill>
                  <a:schemeClr val="tx1"/>
                </a:solidFill>
                <a:latin typeface="Liberation Sans" panose="020B0604020202020204" pitchFamily="34" charset="0"/>
              </a:rPr>
              <a:t>An accounting time period that starts on January 1 and ends on December 31.</a:t>
            </a:r>
          </a:p>
          <a:p>
            <a:pPr>
              <a:lnSpc>
                <a:spcPct val="120000"/>
              </a:lnSpc>
              <a:spcBef>
                <a:spcPct val="10000"/>
              </a:spcBef>
              <a:buClrTx/>
              <a:buSzTx/>
              <a:buFontTx/>
              <a:buAutoNum type="alphaLcParenBoth"/>
            </a:pPr>
            <a:r>
              <a:rPr lang="en-US" altLang="en-US" sz="1700" b="0" dirty="0">
                <a:solidFill>
                  <a:schemeClr val="tx1"/>
                </a:solidFill>
                <a:latin typeface="Liberation Sans" panose="020B0604020202020204" pitchFamily="34" charset="0"/>
              </a:rPr>
              <a:t>Companies record transactions in the period in which the events occur.</a:t>
            </a:r>
          </a:p>
        </p:txBody>
      </p:sp>
      <p:sp>
        <p:nvSpPr>
          <p:cNvPr id="16389" name="Rectangle 4"/>
          <p:cNvSpPr>
            <a:spLocks noChangeArrowheads="1"/>
          </p:cNvSpPr>
          <p:nvPr/>
        </p:nvSpPr>
        <p:spPr bwMode="auto">
          <a:xfrm>
            <a:off x="609600" y="1295400"/>
            <a:ext cx="8001000" cy="102552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75000"/>
              <a:buFont typeface="Wingdings" pitchFamily="2" charset="2"/>
              <a:buChar char="l"/>
              <a:tabLst>
                <a:tab pos="2057400" algn="l"/>
              </a:tabLst>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tabLst>
                <a:tab pos="2057400" algn="l"/>
              </a:tabLst>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tabLst>
                <a:tab pos="2057400" algn="l"/>
              </a:tabLst>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tabLst>
                <a:tab pos="2057400" algn="l"/>
              </a:tabLst>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tabLst>
                <a:tab pos="2057400" algn="l"/>
              </a:tabLst>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9pPr>
          </a:lstStyle>
          <a:p>
            <a:pPr>
              <a:lnSpc>
                <a:spcPct val="120000"/>
              </a:lnSpc>
              <a:spcBef>
                <a:spcPct val="0"/>
              </a:spcBef>
              <a:buClrTx/>
              <a:buSzTx/>
              <a:buFontTx/>
              <a:buNone/>
            </a:pPr>
            <a:r>
              <a:rPr lang="en-US" altLang="en-US" sz="1700" b="0" dirty="0">
                <a:solidFill>
                  <a:schemeClr val="tx1"/>
                </a:solidFill>
                <a:latin typeface="Liberation Sans" panose="020B0604020202020204" pitchFamily="34" charset="0"/>
              </a:rPr>
              <a:t>A list of concepts is provided in the left column below, with a description of the concept in the right column below. There are more descriptions provided than concepts. Match the description of the concept to the concept.</a:t>
            </a:r>
          </a:p>
        </p:txBody>
      </p:sp>
      <p:sp>
        <p:nvSpPr>
          <p:cNvPr id="158729" name="Oval 9"/>
          <p:cNvSpPr>
            <a:spLocks noChangeArrowheads="1"/>
          </p:cNvSpPr>
          <p:nvPr/>
        </p:nvSpPr>
        <p:spPr bwMode="auto">
          <a:xfrm>
            <a:off x="2438400" y="3048000"/>
            <a:ext cx="76200" cy="76200"/>
          </a:xfrm>
          <a:prstGeom prst="ellipse">
            <a:avLst/>
          </a:prstGeom>
          <a:solidFill>
            <a:srgbClr val="CC0000"/>
          </a:soli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488" tIns="44450" rIns="90488" bIns="44450"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sp>
        <p:nvSpPr>
          <p:cNvPr id="16392" name="Rectangle 10"/>
          <p:cNvSpPr>
            <a:spLocks noChangeArrowheads="1"/>
          </p:cNvSpPr>
          <p:nvPr/>
        </p:nvSpPr>
        <p:spPr bwMode="auto">
          <a:xfrm>
            <a:off x="609600" y="2438400"/>
            <a:ext cx="3352800" cy="2101850"/>
          </a:xfrm>
          <a:prstGeom prst="rect">
            <a:avLst/>
          </a:prstGeom>
          <a:solidFill>
            <a:schemeClr val="bg1"/>
          </a:solidFill>
          <a:ln>
            <a:noFill/>
          </a:ln>
          <a:effectLst/>
          <a:extLs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85800" indent="-685800">
              <a:spcBef>
                <a:spcPct val="20000"/>
              </a:spcBef>
              <a:buClr>
                <a:schemeClr val="accent2"/>
              </a:buClr>
              <a:buSzPct val="75000"/>
              <a:buFont typeface="Wingdings" pitchFamily="2" charset="2"/>
              <a:buChar char="l"/>
              <a:tabLst>
                <a:tab pos="2057400" algn="l"/>
              </a:tabLst>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tabLst>
                <a:tab pos="2057400" algn="l"/>
              </a:tabLst>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tabLst>
                <a:tab pos="2057400" algn="l"/>
              </a:tabLst>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tabLst>
                <a:tab pos="2057400" algn="l"/>
              </a:tabLst>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tabLst>
                <a:tab pos="2057400" algn="l"/>
              </a:tabLst>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9pPr>
          </a:lstStyle>
          <a:p>
            <a:pPr>
              <a:lnSpc>
                <a:spcPct val="125000"/>
              </a:lnSpc>
              <a:spcBef>
                <a:spcPct val="50000"/>
              </a:spcBef>
              <a:buClrTx/>
              <a:buSzTx/>
              <a:buFontTx/>
              <a:buNone/>
            </a:pPr>
            <a:r>
              <a:rPr lang="en-US" altLang="en-US" sz="1700" b="0" dirty="0">
                <a:solidFill>
                  <a:schemeClr val="tx1"/>
                </a:solidFill>
                <a:latin typeface="Liberation Sans" panose="020B0604020202020204" pitchFamily="34" charset="0"/>
              </a:rPr>
              <a:t>1. ___ Accrual-basis accounting.</a:t>
            </a:r>
          </a:p>
          <a:p>
            <a:pPr>
              <a:lnSpc>
                <a:spcPct val="125000"/>
              </a:lnSpc>
              <a:spcBef>
                <a:spcPct val="50000"/>
              </a:spcBef>
              <a:buClrTx/>
              <a:buSzTx/>
              <a:buFontTx/>
              <a:buNone/>
            </a:pPr>
            <a:r>
              <a:rPr lang="en-US" altLang="en-US" sz="1700" b="0" dirty="0">
                <a:solidFill>
                  <a:schemeClr val="tx1"/>
                </a:solidFill>
                <a:latin typeface="Liberation Sans" panose="020B0604020202020204" pitchFamily="34" charset="0"/>
              </a:rPr>
              <a:t>2. ___	Calendar year.</a:t>
            </a:r>
          </a:p>
          <a:p>
            <a:pPr>
              <a:lnSpc>
                <a:spcPct val="125000"/>
              </a:lnSpc>
              <a:spcBef>
                <a:spcPct val="50000"/>
              </a:spcBef>
              <a:buClrTx/>
              <a:buSzTx/>
              <a:buFontTx/>
              <a:buNone/>
            </a:pPr>
            <a:r>
              <a:rPr lang="en-US" altLang="en-US" sz="1700" b="0" dirty="0">
                <a:solidFill>
                  <a:schemeClr val="tx1"/>
                </a:solidFill>
                <a:latin typeface="Liberation Sans" panose="020B0604020202020204" pitchFamily="34" charset="0"/>
              </a:rPr>
              <a:t>3. ___	Time period assumption.</a:t>
            </a:r>
          </a:p>
          <a:p>
            <a:pPr>
              <a:lnSpc>
                <a:spcPct val="125000"/>
              </a:lnSpc>
              <a:spcBef>
                <a:spcPct val="50000"/>
              </a:spcBef>
              <a:buClrTx/>
              <a:buSzTx/>
              <a:buFontTx/>
              <a:buNone/>
            </a:pPr>
            <a:r>
              <a:rPr lang="en-US" altLang="en-US" sz="1700" b="0" dirty="0">
                <a:solidFill>
                  <a:schemeClr val="tx1"/>
                </a:solidFill>
                <a:latin typeface="Liberation Sans" panose="020B0604020202020204" pitchFamily="34" charset="0"/>
              </a:rPr>
              <a:t>4. ___	Expense recognition principle.</a:t>
            </a:r>
          </a:p>
        </p:txBody>
      </p:sp>
      <p:sp>
        <p:nvSpPr>
          <p:cNvPr id="158738" name="Text Box 18"/>
          <p:cNvSpPr txBox="1">
            <a:spLocks noChangeArrowheads="1"/>
          </p:cNvSpPr>
          <p:nvPr/>
        </p:nvSpPr>
        <p:spPr bwMode="auto">
          <a:xfrm>
            <a:off x="914400" y="2438400"/>
            <a:ext cx="3810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85800" indent="-685800">
              <a:spcBef>
                <a:spcPct val="20000"/>
              </a:spcBef>
              <a:buClr>
                <a:schemeClr val="accent2"/>
              </a:buClr>
              <a:buSzPct val="75000"/>
              <a:buFont typeface="Wingdings" pitchFamily="2" charset="2"/>
              <a:buChar char="l"/>
              <a:tabLst>
                <a:tab pos="2057400" algn="l"/>
              </a:tabLst>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tabLst>
                <a:tab pos="2057400" algn="l"/>
              </a:tabLst>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tabLst>
                <a:tab pos="2057400" algn="l"/>
              </a:tabLst>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tabLst>
                <a:tab pos="2057400" algn="l"/>
              </a:tabLst>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tabLst>
                <a:tab pos="2057400" algn="l"/>
              </a:tabLst>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9pPr>
          </a:lstStyle>
          <a:p>
            <a:pPr algn="ctr">
              <a:spcBef>
                <a:spcPct val="0"/>
              </a:spcBef>
              <a:buClrTx/>
              <a:buSzTx/>
              <a:buFontTx/>
              <a:buNone/>
            </a:pPr>
            <a:r>
              <a:rPr lang="en-US" altLang="en-US" sz="1900" dirty="0">
                <a:solidFill>
                  <a:srgbClr val="CC0000"/>
                </a:solidFill>
                <a:latin typeface="Liberation Sans" panose="020B0604020202020204" pitchFamily="34" charset="0"/>
              </a:rPr>
              <a:t>f</a:t>
            </a:r>
          </a:p>
        </p:txBody>
      </p:sp>
      <p:sp>
        <p:nvSpPr>
          <p:cNvPr id="158739" name="Text Box 19"/>
          <p:cNvSpPr txBox="1">
            <a:spLocks noChangeArrowheads="1"/>
          </p:cNvSpPr>
          <p:nvPr/>
        </p:nvSpPr>
        <p:spPr bwMode="auto">
          <a:xfrm>
            <a:off x="914400" y="2881952"/>
            <a:ext cx="3810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85800" indent="-685800">
              <a:spcBef>
                <a:spcPct val="20000"/>
              </a:spcBef>
              <a:buClr>
                <a:schemeClr val="accent2"/>
              </a:buClr>
              <a:buSzPct val="75000"/>
              <a:buFont typeface="Wingdings" pitchFamily="2" charset="2"/>
              <a:buChar char="l"/>
              <a:tabLst>
                <a:tab pos="2057400" algn="l"/>
              </a:tabLst>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tabLst>
                <a:tab pos="2057400" algn="l"/>
              </a:tabLst>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tabLst>
                <a:tab pos="2057400" algn="l"/>
              </a:tabLst>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tabLst>
                <a:tab pos="2057400" algn="l"/>
              </a:tabLst>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tabLst>
                <a:tab pos="2057400" algn="l"/>
              </a:tabLst>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9pPr>
          </a:lstStyle>
          <a:p>
            <a:pPr algn="ctr">
              <a:spcBef>
                <a:spcPct val="0"/>
              </a:spcBef>
              <a:buClrTx/>
              <a:buSzTx/>
              <a:buFontTx/>
              <a:buNone/>
            </a:pPr>
            <a:r>
              <a:rPr lang="en-US" altLang="en-US" sz="1900" dirty="0">
                <a:solidFill>
                  <a:srgbClr val="CC0000"/>
                </a:solidFill>
                <a:latin typeface="Liberation Sans" panose="020B0604020202020204" pitchFamily="34" charset="0"/>
              </a:rPr>
              <a:t>e</a:t>
            </a:r>
          </a:p>
        </p:txBody>
      </p:sp>
      <p:sp>
        <p:nvSpPr>
          <p:cNvPr id="158740" name="Text Box 20"/>
          <p:cNvSpPr txBox="1">
            <a:spLocks noChangeArrowheads="1"/>
          </p:cNvSpPr>
          <p:nvPr/>
        </p:nvSpPr>
        <p:spPr bwMode="auto">
          <a:xfrm>
            <a:off x="914400" y="3339152"/>
            <a:ext cx="3810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85800" indent="-685800">
              <a:spcBef>
                <a:spcPct val="20000"/>
              </a:spcBef>
              <a:buClr>
                <a:schemeClr val="accent2"/>
              </a:buClr>
              <a:buSzPct val="75000"/>
              <a:buFont typeface="Wingdings" pitchFamily="2" charset="2"/>
              <a:buChar char="l"/>
              <a:tabLst>
                <a:tab pos="2057400" algn="l"/>
              </a:tabLst>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tabLst>
                <a:tab pos="2057400" algn="l"/>
              </a:tabLst>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tabLst>
                <a:tab pos="2057400" algn="l"/>
              </a:tabLst>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tabLst>
                <a:tab pos="2057400" algn="l"/>
              </a:tabLst>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tabLst>
                <a:tab pos="2057400" algn="l"/>
              </a:tabLst>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9pPr>
          </a:lstStyle>
          <a:p>
            <a:pPr algn="ctr">
              <a:spcBef>
                <a:spcPct val="0"/>
              </a:spcBef>
              <a:buClrTx/>
              <a:buSzTx/>
              <a:buFontTx/>
              <a:buNone/>
            </a:pPr>
            <a:r>
              <a:rPr lang="en-US" altLang="en-US" sz="1900" dirty="0">
                <a:solidFill>
                  <a:srgbClr val="CC0000"/>
                </a:solidFill>
                <a:latin typeface="Liberation Sans" panose="020B0604020202020204" pitchFamily="34" charset="0"/>
              </a:rPr>
              <a:t>c</a:t>
            </a:r>
          </a:p>
        </p:txBody>
      </p:sp>
      <p:sp>
        <p:nvSpPr>
          <p:cNvPr id="158741" name="Text Box 21"/>
          <p:cNvSpPr txBox="1">
            <a:spLocks noChangeArrowheads="1"/>
          </p:cNvSpPr>
          <p:nvPr/>
        </p:nvSpPr>
        <p:spPr bwMode="auto">
          <a:xfrm>
            <a:off x="914400" y="3782704"/>
            <a:ext cx="3810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85800" indent="-685800">
              <a:spcBef>
                <a:spcPct val="20000"/>
              </a:spcBef>
              <a:buClr>
                <a:schemeClr val="accent2"/>
              </a:buClr>
              <a:buSzPct val="75000"/>
              <a:buFont typeface="Wingdings" pitchFamily="2" charset="2"/>
              <a:buChar char="l"/>
              <a:tabLst>
                <a:tab pos="2057400" algn="l"/>
              </a:tabLst>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tabLst>
                <a:tab pos="2057400" algn="l"/>
              </a:tabLst>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tabLst>
                <a:tab pos="2057400" algn="l"/>
              </a:tabLst>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tabLst>
                <a:tab pos="2057400" algn="l"/>
              </a:tabLst>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tabLst>
                <a:tab pos="2057400" algn="l"/>
              </a:tabLst>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tabLst>
                <a:tab pos="2057400" algn="l"/>
              </a:tabLst>
              <a:defRPr sz="2000" b="1">
                <a:solidFill>
                  <a:schemeClr val="bg2"/>
                </a:solidFill>
                <a:latin typeface="Arial" charset="0"/>
              </a:defRPr>
            </a:lvl9pPr>
          </a:lstStyle>
          <a:p>
            <a:pPr algn="ctr">
              <a:spcBef>
                <a:spcPct val="0"/>
              </a:spcBef>
              <a:buClrTx/>
              <a:buSzTx/>
              <a:buFontTx/>
              <a:buNone/>
            </a:pPr>
            <a:r>
              <a:rPr lang="en-US" altLang="en-US" sz="1900" dirty="0">
                <a:solidFill>
                  <a:srgbClr val="CC0000"/>
                </a:solidFill>
                <a:latin typeface="Liberation Sans" panose="020B0604020202020204" pitchFamily="34" charset="0"/>
              </a:rPr>
              <a:t>b</a:t>
            </a:r>
          </a:p>
        </p:txBody>
      </p:sp>
      <p:sp>
        <p:nvSpPr>
          <p:cNvPr id="27" name="TextBox 26"/>
          <p:cNvSpPr txBox="1"/>
          <p:nvPr/>
        </p:nvSpPr>
        <p:spPr>
          <a:xfrm>
            <a:off x="277504" y="397171"/>
            <a:ext cx="8577217" cy="579781"/>
          </a:xfrm>
          <a:prstGeom prst="rect">
            <a:avLst/>
          </a:prstGeom>
          <a:solidFill>
            <a:srgbClr val="0000BF"/>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r>
              <a:rPr lang="en-US" altLang="en-US" dirty="0" smtClean="0">
                <a:solidFill>
                  <a:schemeClr val="accent3"/>
                </a:solidFill>
              </a:rPr>
              <a:t>&gt;</a:t>
            </a:r>
            <a:endParaRPr lang="en-US" altLang="en-US" dirty="0">
              <a:solidFill>
                <a:schemeClr val="accent3"/>
              </a:solidFill>
            </a:endParaRPr>
          </a:p>
        </p:txBody>
      </p:sp>
      <p:sp>
        <p:nvSpPr>
          <p:cNvPr id="28" name="TextBox 27"/>
          <p:cNvSpPr txBox="1"/>
          <p:nvPr/>
        </p:nvSpPr>
        <p:spPr>
          <a:xfrm>
            <a:off x="1107939" y="397171"/>
            <a:ext cx="1711461"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r>
              <a:rPr lang="en-US" sz="3100" dirty="0" smtClean="0"/>
              <a:t>DO IT!</a:t>
            </a:r>
            <a:endParaRPr lang="en-US" sz="3100" dirty="0"/>
          </a:p>
        </p:txBody>
      </p:sp>
      <p:sp>
        <p:nvSpPr>
          <p:cNvPr id="29" name="Text Box 9"/>
          <p:cNvSpPr txBox="1">
            <a:spLocks noChangeArrowheads="1"/>
          </p:cNvSpPr>
          <p:nvPr/>
        </p:nvSpPr>
        <p:spPr bwMode="auto">
          <a:xfrm>
            <a:off x="8229600" y="6369050"/>
            <a:ext cx="762000" cy="338554"/>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1600" i="1" dirty="0">
                <a:latin typeface="Liberation Sans" panose="020B0604020202020204" pitchFamily="34" charset="0"/>
              </a:rPr>
              <a:t>LO </a:t>
            </a:r>
            <a:r>
              <a:rPr lang="en-US" altLang="en-US" sz="1600" i="1" dirty="0" smtClean="0">
                <a:latin typeface="Liberation Sans" panose="020B0604020202020204" pitchFamily="34" charset="0"/>
              </a:rPr>
              <a:t>2</a:t>
            </a:r>
            <a:endParaRPr lang="en-US" altLang="en-US" sz="1600" i="1" dirty="0">
              <a:latin typeface="Liberation Sans" panose="020B0604020202020204" pitchFamily="34" charset="0"/>
            </a:endParaRPr>
          </a:p>
        </p:txBody>
      </p:sp>
    </p:spTree>
    <p:extLst>
      <p:ext uri="{BB962C8B-B14F-4D97-AF65-F5344CB8AC3E}">
        <p14:creationId xmlns:p14="http://schemas.microsoft.com/office/powerpoint/2010/main" val="218327599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8738"/>
                                        </p:tgtEl>
                                        <p:attrNameLst>
                                          <p:attrName>style.visibility</p:attrName>
                                        </p:attrNameLst>
                                      </p:cBhvr>
                                      <p:to>
                                        <p:strVal val="visible"/>
                                      </p:to>
                                    </p:set>
                                    <p:animEffect transition="in" filter="wipe(left)">
                                      <p:cBhvr>
                                        <p:cTn id="7" dur="500"/>
                                        <p:tgtEl>
                                          <p:spTgt spid="1587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8739"/>
                                        </p:tgtEl>
                                        <p:attrNameLst>
                                          <p:attrName>style.visibility</p:attrName>
                                        </p:attrNameLst>
                                      </p:cBhvr>
                                      <p:to>
                                        <p:strVal val="visible"/>
                                      </p:to>
                                    </p:set>
                                    <p:animEffect transition="in" filter="wipe(left)">
                                      <p:cBhvr>
                                        <p:cTn id="12" dur="500"/>
                                        <p:tgtEl>
                                          <p:spTgt spid="1587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8740"/>
                                        </p:tgtEl>
                                        <p:attrNameLst>
                                          <p:attrName>style.visibility</p:attrName>
                                        </p:attrNameLst>
                                      </p:cBhvr>
                                      <p:to>
                                        <p:strVal val="visible"/>
                                      </p:to>
                                    </p:set>
                                    <p:animEffect transition="in" filter="wipe(left)">
                                      <p:cBhvr>
                                        <p:cTn id="17" dur="500"/>
                                        <p:tgtEl>
                                          <p:spTgt spid="1587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8741"/>
                                        </p:tgtEl>
                                        <p:attrNameLst>
                                          <p:attrName>style.visibility</p:attrName>
                                        </p:attrNameLst>
                                      </p:cBhvr>
                                      <p:to>
                                        <p:strVal val="visible"/>
                                      </p:to>
                                    </p:set>
                                    <p:animEffect transition="in" filter="wipe(left)">
                                      <p:cBhvr>
                                        <p:cTn id="22" dur="500"/>
                                        <p:tgtEl>
                                          <p:spTgt spid="158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38" grpId="0"/>
      <p:bldP spid="158739" grpId="0"/>
      <p:bldP spid="158740" grpId="0"/>
      <p:bldP spid="1587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609600" y="1317617"/>
            <a:ext cx="7848600" cy="45519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5000"/>
              </a:lnSpc>
              <a:spcBef>
                <a:spcPts val="1200"/>
              </a:spcBef>
              <a:buClr>
                <a:srgbClr val="800000"/>
              </a:buClr>
              <a:buSzPct val="80000"/>
              <a:buFont typeface="Wingdings" pitchFamily="2" charset="2"/>
              <a:buNone/>
            </a:pPr>
            <a:r>
              <a:rPr lang="en-US" altLang="en-US" sz="2600" dirty="0">
                <a:solidFill>
                  <a:schemeClr val="tx1"/>
                </a:solidFill>
                <a:latin typeface="Liberation Sans" panose="020B0604020202020204" pitchFamily="34" charset="0"/>
              </a:rPr>
              <a:t>Adjusting Entries</a:t>
            </a:r>
          </a:p>
          <a:p>
            <a:pPr lvl="1">
              <a:lnSpc>
                <a:spcPct val="125000"/>
              </a:lnSpc>
              <a:spcBef>
                <a:spcPts val="12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rPr>
              <a:t>Ensure </a:t>
            </a:r>
            <a:r>
              <a:rPr lang="en-US" altLang="en-US" sz="2200" b="0" dirty="0">
                <a:solidFill>
                  <a:schemeClr val="tx1"/>
                </a:solidFill>
                <a:latin typeface="Liberation Sans" panose="020B0604020202020204" pitchFamily="34" charset="0"/>
              </a:rPr>
              <a:t>that the </a:t>
            </a:r>
            <a:r>
              <a:rPr lang="en-US" altLang="en-US" sz="2200" dirty="0">
                <a:solidFill>
                  <a:schemeClr val="tx1"/>
                </a:solidFill>
                <a:latin typeface="Liberation Sans" panose="020B0604020202020204" pitchFamily="34" charset="0"/>
              </a:rPr>
              <a:t>revenue recognition</a:t>
            </a:r>
            <a:r>
              <a:rPr lang="en-US" altLang="en-US" sz="2200" b="0" dirty="0">
                <a:solidFill>
                  <a:schemeClr val="tx1"/>
                </a:solidFill>
                <a:latin typeface="Liberation Sans" panose="020B0604020202020204" pitchFamily="34" charset="0"/>
              </a:rPr>
              <a:t> and </a:t>
            </a:r>
            <a:endParaRPr lang="en-US" altLang="en-US" sz="2200" b="0" dirty="0" smtClean="0">
              <a:solidFill>
                <a:schemeClr val="tx1"/>
              </a:solidFill>
              <a:latin typeface="Liberation Sans" panose="020B0604020202020204" pitchFamily="34" charset="0"/>
            </a:endParaRPr>
          </a:p>
          <a:p>
            <a:pPr marL="682625" lvl="1" indent="0">
              <a:lnSpc>
                <a:spcPct val="125000"/>
              </a:lnSpc>
              <a:spcBef>
                <a:spcPts val="0"/>
              </a:spcBef>
              <a:buClr>
                <a:srgbClr val="CC0000"/>
              </a:buClr>
              <a:buSzPct val="80000"/>
              <a:buNone/>
            </a:pPr>
            <a:r>
              <a:rPr lang="en-US" altLang="en-US" sz="2200" dirty="0" smtClean="0">
                <a:solidFill>
                  <a:schemeClr val="tx1"/>
                </a:solidFill>
                <a:latin typeface="Liberation Sans" panose="020B0604020202020204" pitchFamily="34" charset="0"/>
              </a:rPr>
              <a:t>expense </a:t>
            </a:r>
            <a:r>
              <a:rPr lang="en-US" altLang="en-US" sz="2200" dirty="0">
                <a:solidFill>
                  <a:schemeClr val="tx1"/>
                </a:solidFill>
                <a:latin typeface="Liberation Sans" panose="020B0604020202020204" pitchFamily="34" charset="0"/>
              </a:rPr>
              <a:t>recognition</a:t>
            </a:r>
            <a:r>
              <a:rPr lang="en-US" altLang="en-US" sz="2200" b="0" dirty="0">
                <a:solidFill>
                  <a:schemeClr val="tx1"/>
                </a:solidFill>
                <a:latin typeface="Liberation Sans" panose="020B0604020202020204" pitchFamily="34" charset="0"/>
              </a:rPr>
              <a:t> principles are followed.</a:t>
            </a:r>
          </a:p>
          <a:p>
            <a:pPr lvl="1">
              <a:lnSpc>
                <a:spcPct val="125000"/>
              </a:lnSpc>
              <a:spcBef>
                <a:spcPts val="1200"/>
              </a:spcBef>
              <a:buClr>
                <a:srgbClr val="CC0000"/>
              </a:buClr>
              <a:buSzPct val="80000"/>
              <a:buFont typeface="Wingdings" pitchFamily="2" charset="2"/>
              <a:buChar char="u"/>
            </a:pPr>
            <a:r>
              <a:rPr lang="en-US" altLang="en-US" sz="2200" b="0" dirty="0">
                <a:solidFill>
                  <a:schemeClr val="tx1"/>
                </a:solidFill>
                <a:latin typeface="Liberation Sans" panose="020B0604020202020204" pitchFamily="34" charset="0"/>
              </a:rPr>
              <a:t>Necessary because the </a:t>
            </a:r>
            <a:r>
              <a:rPr lang="en-US" altLang="en-US" sz="2200" dirty="0">
                <a:solidFill>
                  <a:schemeClr val="tx1"/>
                </a:solidFill>
                <a:latin typeface="Liberation Sans" panose="020B0604020202020204" pitchFamily="34" charset="0"/>
              </a:rPr>
              <a:t>trial balance may not contain up-to-date</a:t>
            </a:r>
            <a:r>
              <a:rPr lang="en-US" altLang="en-US" sz="2200" b="0" dirty="0">
                <a:solidFill>
                  <a:schemeClr val="tx1"/>
                </a:solidFill>
                <a:latin typeface="Liberation Sans" panose="020B0604020202020204" pitchFamily="34" charset="0"/>
              </a:rPr>
              <a:t> and complete data.</a:t>
            </a:r>
          </a:p>
          <a:p>
            <a:pPr lvl="1">
              <a:lnSpc>
                <a:spcPct val="125000"/>
              </a:lnSpc>
              <a:spcBef>
                <a:spcPts val="1200"/>
              </a:spcBef>
              <a:buClr>
                <a:srgbClr val="CC0000"/>
              </a:buClr>
              <a:buSzPct val="80000"/>
              <a:buFont typeface="Wingdings" pitchFamily="2" charset="2"/>
              <a:buChar char="u"/>
            </a:pPr>
            <a:r>
              <a:rPr lang="en-US" altLang="en-US" sz="2200" dirty="0">
                <a:solidFill>
                  <a:schemeClr val="tx1"/>
                </a:solidFill>
                <a:latin typeface="Liberation Sans" panose="020B0604020202020204" pitchFamily="34" charset="0"/>
              </a:rPr>
              <a:t>Required</a:t>
            </a:r>
            <a:r>
              <a:rPr lang="en-US" altLang="en-US" sz="2200" b="0" dirty="0">
                <a:solidFill>
                  <a:schemeClr val="tx1"/>
                </a:solidFill>
                <a:latin typeface="Liberation Sans" panose="020B0604020202020204" pitchFamily="34" charset="0"/>
              </a:rPr>
              <a:t> every time a company prepares financial statements.</a:t>
            </a:r>
          </a:p>
          <a:p>
            <a:pPr lvl="1">
              <a:lnSpc>
                <a:spcPct val="125000"/>
              </a:lnSpc>
              <a:spcBef>
                <a:spcPts val="1200"/>
              </a:spcBef>
              <a:buClr>
                <a:srgbClr val="CC0000"/>
              </a:buClr>
              <a:buSzPct val="80000"/>
              <a:buFont typeface="Wingdings" pitchFamily="2" charset="2"/>
              <a:buChar char="u"/>
            </a:pPr>
            <a:r>
              <a:rPr lang="en-US" altLang="en-US" sz="2200" b="0" dirty="0">
                <a:solidFill>
                  <a:schemeClr val="tx1"/>
                </a:solidFill>
                <a:latin typeface="Liberation Sans" panose="020B0604020202020204" pitchFamily="34" charset="0"/>
              </a:rPr>
              <a:t>Will include </a:t>
            </a:r>
            <a:r>
              <a:rPr lang="en-US" altLang="en-US" sz="2200" dirty="0">
                <a:solidFill>
                  <a:schemeClr val="tx1"/>
                </a:solidFill>
                <a:latin typeface="Liberation Sans" panose="020B0604020202020204" pitchFamily="34" charset="0"/>
              </a:rPr>
              <a:t>one income statement account</a:t>
            </a:r>
            <a:r>
              <a:rPr lang="en-US" altLang="en-US" sz="2200" b="0" dirty="0">
                <a:solidFill>
                  <a:schemeClr val="tx1"/>
                </a:solidFill>
                <a:latin typeface="Liberation Sans" panose="020B0604020202020204" pitchFamily="34" charset="0"/>
              </a:rPr>
              <a:t> and </a:t>
            </a:r>
            <a:r>
              <a:rPr lang="en-US" altLang="en-US" sz="2200" dirty="0">
                <a:solidFill>
                  <a:schemeClr val="tx1"/>
                </a:solidFill>
                <a:latin typeface="Liberation Sans" panose="020B0604020202020204" pitchFamily="34" charset="0"/>
              </a:rPr>
              <a:t>one </a:t>
            </a:r>
            <a:r>
              <a:rPr lang="en-US" altLang="en-US" sz="2200" dirty="0" smtClean="0">
                <a:solidFill>
                  <a:schemeClr val="tx1"/>
                </a:solidFill>
                <a:latin typeface="Liberation Sans" panose="020B0604020202020204" pitchFamily="34" charset="0"/>
              </a:rPr>
              <a:t>statement of financial position account</a:t>
            </a:r>
            <a:r>
              <a:rPr lang="en-US" altLang="en-US" sz="2200" b="0" dirty="0">
                <a:solidFill>
                  <a:schemeClr val="tx1"/>
                </a:solidFill>
                <a:latin typeface="Liberation Sans" panose="020B0604020202020204" pitchFamily="34" charset="0"/>
              </a:rPr>
              <a:t>.</a:t>
            </a:r>
          </a:p>
        </p:txBody>
      </p:sp>
      <p:cxnSp>
        <p:nvCxnSpPr>
          <p:cNvPr id="8" name="Straight Connector 7"/>
          <p:cNvCxnSpPr/>
          <p:nvPr/>
        </p:nvCxnSpPr>
        <p:spPr bwMode="auto">
          <a:xfrm>
            <a:off x="7010400" y="941696"/>
            <a:ext cx="0" cy="1461448"/>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9" name="TextBox 8"/>
          <p:cNvSpPr txBox="1"/>
          <p:nvPr/>
        </p:nvSpPr>
        <p:spPr>
          <a:xfrm>
            <a:off x="762000" y="397171"/>
            <a:ext cx="8092721" cy="579781"/>
          </a:xfrm>
          <a:prstGeom prst="rect">
            <a:avLst/>
          </a:prstGeom>
          <a:solidFill>
            <a:srgbClr val="0000BF"/>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109538"/>
            <a:r>
              <a:rPr lang="en-US" altLang="en-US" dirty="0" smtClean="0">
                <a:solidFill>
                  <a:schemeClr val="accent3"/>
                </a:solidFill>
              </a:rPr>
              <a:t>The Basics of Adjusting Entries</a:t>
            </a:r>
            <a:endParaRPr lang="en-US" altLang="en-US" dirty="0">
              <a:solidFill>
                <a:schemeClr val="accent3"/>
              </a:solidFill>
            </a:endParaRPr>
          </a:p>
        </p:txBody>
      </p:sp>
      <p:sp>
        <p:nvSpPr>
          <p:cNvPr id="10" name="TextBox 9"/>
          <p:cNvSpPr txBox="1"/>
          <p:nvPr/>
        </p:nvSpPr>
        <p:spPr>
          <a:xfrm>
            <a:off x="277504" y="397171"/>
            <a:ext cx="484496"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endParaRPr lang="en-US" sz="3100" dirty="0"/>
          </a:p>
        </p:txBody>
      </p:sp>
      <p:sp>
        <p:nvSpPr>
          <p:cNvPr id="11" name="Rectangle 10"/>
          <p:cNvSpPr/>
          <p:nvPr/>
        </p:nvSpPr>
        <p:spPr>
          <a:xfrm>
            <a:off x="7139622" y="1039504"/>
            <a:ext cx="2004378" cy="1446550"/>
          </a:xfrm>
          <a:prstGeom prst="rect">
            <a:avLst/>
          </a:prstGeom>
        </p:spPr>
        <p:txBody>
          <a:bodyPr wrap="square">
            <a:spAutoFit/>
          </a:bodyPr>
          <a:lstStyle/>
          <a:p>
            <a:pPr algn="l"/>
            <a:r>
              <a:rPr lang="en-US" sz="2000" b="1" dirty="0" smtClean="0">
                <a:solidFill>
                  <a:srgbClr val="FF3300"/>
                </a:solidFill>
                <a:latin typeface="Liberation Sans" panose="020B0604020202020204" pitchFamily="34" charset="0"/>
              </a:rPr>
              <a:t>Learning Objective 3 </a:t>
            </a:r>
            <a:r>
              <a:rPr lang="en-US" sz="1600" b="1" dirty="0" smtClean="0">
                <a:solidFill>
                  <a:srgbClr val="FF3300"/>
                </a:solidFill>
                <a:latin typeface="Liberation Sans" panose="020B0604020202020204" pitchFamily="34" charset="0"/>
              </a:rPr>
              <a:t> </a:t>
            </a:r>
            <a:r>
              <a:rPr lang="en-US" sz="1600" b="1" dirty="0" smtClean="0">
                <a:solidFill>
                  <a:schemeClr val="tx1"/>
                </a:solidFill>
                <a:latin typeface="Liberation Sans" panose="020B0604020202020204" pitchFamily="34" charset="0"/>
              </a:rPr>
              <a:t>Explain the reasons for adjusting entries.</a:t>
            </a:r>
            <a:endParaRPr lang="en-US" sz="1600" b="1" dirty="0">
              <a:solidFill>
                <a:schemeClr val="tx1"/>
              </a:solidFill>
              <a:latin typeface="Liberation Sans" panose="020B0604020202020204" pitchFamily="34" charset="0"/>
            </a:endParaRPr>
          </a:p>
        </p:txBody>
      </p:sp>
      <p:sp>
        <p:nvSpPr>
          <p:cNvPr id="12" name="Text Box 9"/>
          <p:cNvSpPr txBox="1">
            <a:spLocks noChangeArrowheads="1"/>
          </p:cNvSpPr>
          <p:nvPr/>
        </p:nvSpPr>
        <p:spPr bwMode="auto">
          <a:xfrm>
            <a:off x="8229600" y="6369050"/>
            <a:ext cx="762000" cy="338554"/>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1600" i="1" dirty="0">
                <a:latin typeface="Liberation Sans" panose="020B0604020202020204" pitchFamily="34" charset="0"/>
              </a:rPr>
              <a:t>LO </a:t>
            </a:r>
            <a:r>
              <a:rPr lang="en-US" altLang="en-US" sz="1600" i="1" dirty="0" smtClean="0">
                <a:latin typeface="Liberation Sans" panose="020B0604020202020204" pitchFamily="34" charset="0"/>
              </a:rPr>
              <a:t>3</a:t>
            </a:r>
            <a:endParaRPr lang="en-US" altLang="en-US" sz="1600" i="1" dirty="0">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609600" y="1981200"/>
            <a:ext cx="8382000" cy="44196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1440" tIns="46038" rIns="182562" bIns="46038"/>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5000"/>
              </a:lnSpc>
              <a:spcBef>
                <a:spcPts val="1200"/>
              </a:spcBef>
              <a:buClr>
                <a:schemeClr val="tx1"/>
              </a:buClr>
              <a:buSzTx/>
              <a:buFont typeface="Wingdings" pitchFamily="2" charset="2"/>
              <a:buNone/>
            </a:pPr>
            <a:r>
              <a:rPr lang="en-US" sz="2100" b="0" dirty="0" smtClean="0">
                <a:solidFill>
                  <a:schemeClr val="tx1"/>
                </a:solidFill>
                <a:latin typeface="Liberation Sans" panose="020B0604020202020204" pitchFamily="34" charset="0"/>
              </a:rPr>
              <a:t>Adjusting </a:t>
            </a:r>
            <a:r>
              <a:rPr lang="en-US" sz="2100" b="0" dirty="0">
                <a:solidFill>
                  <a:schemeClr val="tx1"/>
                </a:solidFill>
                <a:latin typeface="Liberation Sans" panose="020B0604020202020204" pitchFamily="34" charset="0"/>
              </a:rPr>
              <a:t>entries are made to ensure that</a:t>
            </a:r>
            <a:r>
              <a:rPr lang="en-US" sz="2100" b="0" dirty="0" smtClean="0">
                <a:solidFill>
                  <a:schemeClr val="tx1"/>
                </a:solidFill>
                <a:latin typeface="Liberation Sans" panose="020B0604020202020204" pitchFamily="34" charset="0"/>
              </a:rPr>
              <a:t>:</a:t>
            </a:r>
          </a:p>
          <a:p>
            <a:pPr lvl="1">
              <a:lnSpc>
                <a:spcPct val="125000"/>
              </a:lnSpc>
              <a:spcBef>
                <a:spcPts val="1200"/>
              </a:spcBef>
              <a:buClr>
                <a:schemeClr val="tx1"/>
              </a:buClr>
              <a:buSzTx/>
              <a:buFont typeface="Wingdings" pitchFamily="2" charset="2"/>
              <a:buAutoNum type="alphaLcPeriod"/>
            </a:pPr>
            <a:r>
              <a:rPr lang="en-US" sz="2100" b="0" dirty="0" smtClean="0">
                <a:solidFill>
                  <a:schemeClr val="tx1"/>
                </a:solidFill>
                <a:latin typeface="Liberation Sans" panose="020B0604020202020204" pitchFamily="34" charset="0"/>
              </a:rPr>
              <a:t>expenses </a:t>
            </a:r>
            <a:r>
              <a:rPr lang="en-US" sz="2100" b="0" dirty="0">
                <a:solidFill>
                  <a:schemeClr val="tx1"/>
                </a:solidFill>
                <a:latin typeface="Liberation Sans" panose="020B0604020202020204" pitchFamily="34" charset="0"/>
              </a:rPr>
              <a:t>are recognized in the period in </a:t>
            </a:r>
            <a:r>
              <a:rPr lang="en-US" sz="2100" b="0" dirty="0" smtClean="0">
                <a:solidFill>
                  <a:schemeClr val="tx1"/>
                </a:solidFill>
                <a:latin typeface="Liberation Sans" panose="020B0604020202020204" pitchFamily="34" charset="0"/>
              </a:rPr>
              <a:t>which they </a:t>
            </a:r>
            <a:r>
              <a:rPr lang="en-US" sz="2100" b="0" dirty="0">
                <a:solidFill>
                  <a:schemeClr val="tx1"/>
                </a:solidFill>
                <a:latin typeface="Liberation Sans" panose="020B0604020202020204" pitchFamily="34" charset="0"/>
              </a:rPr>
              <a:t>are incurred</a:t>
            </a:r>
            <a:r>
              <a:rPr lang="en-US" sz="2100" b="0" dirty="0" smtClean="0">
                <a:solidFill>
                  <a:schemeClr val="tx1"/>
                </a:solidFill>
                <a:latin typeface="Liberation Sans" panose="020B0604020202020204" pitchFamily="34" charset="0"/>
              </a:rPr>
              <a:t>.</a:t>
            </a:r>
          </a:p>
          <a:p>
            <a:pPr lvl="1">
              <a:lnSpc>
                <a:spcPct val="125000"/>
              </a:lnSpc>
              <a:spcBef>
                <a:spcPts val="1200"/>
              </a:spcBef>
              <a:buClr>
                <a:schemeClr val="tx1"/>
              </a:buClr>
              <a:buSzTx/>
              <a:buFont typeface="Wingdings" pitchFamily="2" charset="2"/>
              <a:buAutoNum type="alphaLcPeriod"/>
            </a:pPr>
            <a:r>
              <a:rPr lang="en-US" sz="2100" b="0" dirty="0" smtClean="0">
                <a:solidFill>
                  <a:schemeClr val="tx1"/>
                </a:solidFill>
                <a:latin typeface="Liberation Sans" panose="020B0604020202020204" pitchFamily="34" charset="0"/>
              </a:rPr>
              <a:t>revenues </a:t>
            </a:r>
            <a:r>
              <a:rPr lang="en-US" sz="2100" b="0" dirty="0">
                <a:solidFill>
                  <a:schemeClr val="tx1"/>
                </a:solidFill>
                <a:latin typeface="Liberation Sans" panose="020B0604020202020204" pitchFamily="34" charset="0"/>
              </a:rPr>
              <a:t>are recorded in the period in </a:t>
            </a:r>
            <a:r>
              <a:rPr lang="en-US" sz="2100" b="0" dirty="0" smtClean="0">
                <a:solidFill>
                  <a:schemeClr val="tx1"/>
                </a:solidFill>
                <a:latin typeface="Liberation Sans" panose="020B0604020202020204" pitchFamily="34" charset="0"/>
              </a:rPr>
              <a:t>which services </a:t>
            </a:r>
            <a:r>
              <a:rPr lang="en-US" sz="2100" b="0" dirty="0">
                <a:solidFill>
                  <a:schemeClr val="tx1"/>
                </a:solidFill>
                <a:latin typeface="Liberation Sans" panose="020B0604020202020204" pitchFamily="34" charset="0"/>
              </a:rPr>
              <a:t>are performed</a:t>
            </a:r>
            <a:r>
              <a:rPr lang="en-US" sz="2100" b="0" dirty="0" smtClean="0">
                <a:solidFill>
                  <a:schemeClr val="tx1"/>
                </a:solidFill>
                <a:latin typeface="Liberation Sans" panose="020B0604020202020204" pitchFamily="34" charset="0"/>
              </a:rPr>
              <a:t>. </a:t>
            </a:r>
          </a:p>
          <a:p>
            <a:pPr lvl="1">
              <a:lnSpc>
                <a:spcPct val="125000"/>
              </a:lnSpc>
              <a:spcBef>
                <a:spcPts val="1200"/>
              </a:spcBef>
              <a:buClr>
                <a:schemeClr val="tx1"/>
              </a:buClr>
              <a:buSzTx/>
              <a:buFont typeface="Wingdings" pitchFamily="2" charset="2"/>
              <a:buAutoNum type="alphaLcPeriod"/>
            </a:pPr>
            <a:r>
              <a:rPr lang="en-US" sz="2100" b="0" dirty="0" smtClean="0">
                <a:solidFill>
                  <a:schemeClr val="tx1"/>
                </a:solidFill>
                <a:latin typeface="Liberation Sans" panose="020B0604020202020204" pitchFamily="34" charset="0"/>
              </a:rPr>
              <a:t>statement </a:t>
            </a:r>
            <a:r>
              <a:rPr lang="en-US" sz="2100" b="0" dirty="0">
                <a:solidFill>
                  <a:schemeClr val="tx1"/>
                </a:solidFill>
                <a:latin typeface="Liberation Sans" panose="020B0604020202020204" pitchFamily="34" charset="0"/>
              </a:rPr>
              <a:t>of </a:t>
            </a:r>
            <a:r>
              <a:rPr lang="en-US" sz="2100" b="0" dirty="0" smtClean="0">
                <a:solidFill>
                  <a:schemeClr val="tx1"/>
                </a:solidFill>
                <a:latin typeface="Liberation Sans" panose="020B0604020202020204" pitchFamily="34" charset="0"/>
              </a:rPr>
              <a:t>financial </a:t>
            </a:r>
            <a:r>
              <a:rPr lang="en-US" sz="2100" b="0" dirty="0">
                <a:solidFill>
                  <a:schemeClr val="tx1"/>
                </a:solidFill>
                <a:latin typeface="Liberation Sans" panose="020B0604020202020204" pitchFamily="34" charset="0"/>
              </a:rPr>
              <a:t>position and income </a:t>
            </a:r>
            <a:r>
              <a:rPr lang="en-US" sz="2100" b="0" dirty="0" smtClean="0">
                <a:solidFill>
                  <a:schemeClr val="tx1"/>
                </a:solidFill>
                <a:latin typeface="Liberation Sans" panose="020B0604020202020204" pitchFamily="34" charset="0"/>
              </a:rPr>
              <a:t>statement accounts </a:t>
            </a:r>
            <a:r>
              <a:rPr lang="en-US" sz="2100" b="0" dirty="0">
                <a:solidFill>
                  <a:schemeClr val="tx1"/>
                </a:solidFill>
                <a:latin typeface="Liberation Sans" panose="020B0604020202020204" pitchFamily="34" charset="0"/>
              </a:rPr>
              <a:t>have correct balances at the </a:t>
            </a:r>
            <a:r>
              <a:rPr lang="en-US" sz="2100" b="0" dirty="0" smtClean="0">
                <a:solidFill>
                  <a:schemeClr val="tx1"/>
                </a:solidFill>
                <a:latin typeface="Liberation Sans" panose="020B0604020202020204" pitchFamily="34" charset="0"/>
              </a:rPr>
              <a:t>end of </a:t>
            </a:r>
            <a:r>
              <a:rPr lang="en-US" sz="2100" b="0" dirty="0">
                <a:solidFill>
                  <a:schemeClr val="tx1"/>
                </a:solidFill>
                <a:latin typeface="Liberation Sans" panose="020B0604020202020204" pitchFamily="34" charset="0"/>
              </a:rPr>
              <a:t>an accounting period</a:t>
            </a:r>
            <a:r>
              <a:rPr lang="en-US" sz="2100" b="0" dirty="0" smtClean="0">
                <a:solidFill>
                  <a:schemeClr val="tx1"/>
                </a:solidFill>
                <a:latin typeface="Liberation Sans" panose="020B0604020202020204" pitchFamily="34" charset="0"/>
              </a:rPr>
              <a:t>. </a:t>
            </a:r>
          </a:p>
          <a:p>
            <a:pPr lvl="1">
              <a:lnSpc>
                <a:spcPct val="125000"/>
              </a:lnSpc>
              <a:spcBef>
                <a:spcPts val="1200"/>
              </a:spcBef>
              <a:buClr>
                <a:schemeClr val="tx1"/>
              </a:buClr>
              <a:buSzTx/>
              <a:buFont typeface="Wingdings" pitchFamily="2" charset="2"/>
              <a:buAutoNum type="alphaLcPeriod"/>
            </a:pPr>
            <a:r>
              <a:rPr lang="en-US" sz="2100" b="0" dirty="0" smtClean="0">
                <a:solidFill>
                  <a:schemeClr val="tx1"/>
                </a:solidFill>
                <a:latin typeface="Liberation Sans" panose="020B0604020202020204" pitchFamily="34" charset="0"/>
              </a:rPr>
              <a:t>All </a:t>
            </a:r>
            <a:r>
              <a:rPr lang="en-US" sz="2100" b="0" dirty="0">
                <a:solidFill>
                  <a:schemeClr val="tx1"/>
                </a:solidFill>
                <a:latin typeface="Liberation Sans" panose="020B0604020202020204" pitchFamily="34" charset="0"/>
              </a:rPr>
              <a:t>the responses above are correct.</a:t>
            </a:r>
            <a:endParaRPr lang="en-US" altLang="en-US" sz="2100" b="0" dirty="0">
              <a:solidFill>
                <a:schemeClr val="tx1"/>
              </a:solidFill>
              <a:latin typeface="Liberation Sans" panose="020B0604020202020204" pitchFamily="34" charset="0"/>
            </a:endParaRPr>
          </a:p>
        </p:txBody>
      </p:sp>
      <p:sp>
        <p:nvSpPr>
          <p:cNvPr id="8" name="Rectangle 7"/>
          <p:cNvSpPr>
            <a:spLocks noChangeArrowheads="1"/>
          </p:cNvSpPr>
          <p:nvPr/>
        </p:nvSpPr>
        <p:spPr bwMode="auto">
          <a:xfrm>
            <a:off x="547461"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1"/>
                </a:solidFill>
                <a:latin typeface="Liberation Sans" panose="020B0604020202020204" pitchFamily="34" charset="0"/>
              </a:rPr>
              <a:t>Adjusting Entries</a:t>
            </a:r>
            <a:endParaRPr lang="en-US" altLang="en-US" sz="3200" dirty="0">
              <a:solidFill>
                <a:schemeClr val="tx1"/>
              </a:solidFill>
              <a:latin typeface="Liberation Sans" panose="020B0604020202020204" pitchFamily="34" charset="0"/>
            </a:endParaRPr>
          </a:p>
        </p:txBody>
      </p:sp>
      <p:sp>
        <p:nvSpPr>
          <p:cNvPr id="9" name="Line 1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0" name="Rectangle 4"/>
          <p:cNvSpPr>
            <a:spLocks noChangeArrowheads="1"/>
          </p:cNvSpPr>
          <p:nvPr/>
        </p:nvSpPr>
        <p:spPr bwMode="auto">
          <a:xfrm>
            <a:off x="609600" y="1295400"/>
            <a:ext cx="5334000" cy="584775"/>
          </a:xfrm>
          <a:prstGeom prst="rect">
            <a:avLst/>
          </a:prstGeom>
          <a:noFill/>
          <a:ln w="63500">
            <a:noFill/>
            <a:miter lim="800000"/>
            <a:headEnd/>
            <a:tailEnd/>
          </a:ln>
          <a:effectLst/>
          <a:extLst/>
        </p:spPr>
        <p:txBody>
          <a:bodyPr vert="horz" wrap="square" lIns="90488" tIns="44450" rIns="90488" bIns="44450" numCol="1" anchor="ctr" anchorCtr="0" compatLnSpc="1">
            <a:prstTxWarp prst="textNoShape">
              <a:avLst/>
            </a:prstTxWarp>
          </a:bodyPr>
          <a:lstStyle/>
          <a:p>
            <a:r>
              <a:rPr lang="en-US" altLang="en-US" sz="3000" dirty="0">
                <a:solidFill>
                  <a:srgbClr val="CC0000"/>
                </a:solidFill>
                <a:latin typeface="Liberation Sans" panose="020B0604020202020204" pitchFamily="34" charset="0"/>
              </a:rPr>
              <a:t>Question</a:t>
            </a:r>
          </a:p>
        </p:txBody>
      </p:sp>
      <p:sp>
        <p:nvSpPr>
          <p:cNvPr id="12" name="Notched Right Arrow 11"/>
          <p:cNvSpPr/>
          <p:nvPr/>
        </p:nvSpPr>
        <p:spPr bwMode="auto">
          <a:xfrm>
            <a:off x="270370" y="5423848"/>
            <a:ext cx="554182" cy="457200"/>
          </a:xfrm>
          <a:prstGeom prst="notchedRightArrow">
            <a:avLst/>
          </a:prstGeom>
          <a:solidFill>
            <a:srgbClr val="CC0000"/>
          </a:solidFill>
          <a:ln w="38100" cap="sq" cmpd="sng" algn="ctr">
            <a:solidFill>
              <a:schemeClr val="tx1"/>
            </a:solidFill>
            <a:prstDash val="solid"/>
            <a:round/>
            <a:headEnd type="none" w="sm" len="sm"/>
            <a:tailEnd type="none" w="sm" len="sm"/>
          </a:ln>
          <a:effectLst/>
        </p:spPr>
        <p:txBody>
          <a:bodyPr/>
          <a:lstStyle/>
          <a:p>
            <a:endParaRPr lang="en-US" altLang="en-US" dirty="0">
              <a:latin typeface="Liberation Sans" panose="020B0604020202020204" pitchFamily="34" charset="0"/>
            </a:endParaRPr>
          </a:p>
        </p:txBody>
      </p:sp>
      <p:sp>
        <p:nvSpPr>
          <p:cNvPr id="13" name="Text Box 9"/>
          <p:cNvSpPr txBox="1">
            <a:spLocks noChangeArrowheads="1"/>
          </p:cNvSpPr>
          <p:nvPr/>
        </p:nvSpPr>
        <p:spPr bwMode="auto">
          <a:xfrm>
            <a:off x="8229600" y="6369050"/>
            <a:ext cx="762000" cy="338554"/>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1600" i="1" dirty="0">
                <a:latin typeface="Liberation Sans" panose="020B0604020202020204" pitchFamily="34" charset="0"/>
              </a:rPr>
              <a:t>LO </a:t>
            </a:r>
            <a:r>
              <a:rPr lang="en-US" altLang="en-US" sz="1600" i="1" dirty="0" smtClean="0">
                <a:latin typeface="Liberation Sans" panose="020B0604020202020204" pitchFamily="34" charset="0"/>
              </a:rPr>
              <a:t>3</a:t>
            </a:r>
            <a:endParaRPr lang="en-US" altLang="en-US" sz="1600" i="1" dirty="0">
              <a:latin typeface="Liberation Sans" panose="020B0604020202020204" pitchFamily="34" charset="0"/>
            </a:endParaRPr>
          </a:p>
        </p:txBody>
      </p:sp>
    </p:spTree>
    <p:extLst>
      <p:ext uri="{BB962C8B-B14F-4D97-AF65-F5344CB8AC3E}">
        <p14:creationId xmlns:p14="http://schemas.microsoft.com/office/powerpoint/2010/main" val="332743103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a:spLocks noChangeArrowheads="1"/>
          </p:cNvSpPr>
          <p:nvPr/>
        </p:nvSpPr>
        <p:spPr bwMode="auto">
          <a:xfrm>
            <a:off x="609600" y="5410200"/>
            <a:ext cx="2514600" cy="457200"/>
          </a:xfrm>
          <a:prstGeom prst="rect">
            <a:avLst/>
          </a:prstGeom>
          <a:solidFill>
            <a:schemeClr val="bg1"/>
          </a:solidFill>
          <a:ln>
            <a:noFill/>
          </a:ln>
          <a:extLs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buClrTx/>
              <a:buSzTx/>
              <a:buFontTx/>
              <a:buNone/>
            </a:pPr>
            <a:r>
              <a:rPr lang="en-US" altLang="en-US" sz="1200" dirty="0">
                <a:solidFill>
                  <a:schemeClr val="tx1"/>
                </a:solidFill>
                <a:latin typeface="Liberation Sans" panose="020B0604020202020204" pitchFamily="34" charset="0"/>
              </a:rPr>
              <a:t>Illustration 3-2</a:t>
            </a:r>
          </a:p>
          <a:p>
            <a:pPr>
              <a:spcBef>
                <a:spcPct val="0"/>
              </a:spcBef>
              <a:buClrTx/>
              <a:buSzTx/>
              <a:buFontTx/>
              <a:buNone/>
            </a:pPr>
            <a:r>
              <a:rPr lang="en-US" altLang="en-US" sz="1200" b="0" dirty="0">
                <a:solidFill>
                  <a:schemeClr val="tx1"/>
                </a:solidFill>
                <a:latin typeface="Liberation Sans" panose="020B0604020202020204" pitchFamily="34" charset="0"/>
              </a:rPr>
              <a:t>Categories of adjusting entries</a:t>
            </a:r>
            <a:endParaRPr lang="en-US" altLang="en-US" sz="1200" b="0" dirty="0">
              <a:solidFill>
                <a:srgbClr val="B00000"/>
              </a:solidFill>
              <a:latin typeface="Liberation Sans" panose="020B0604020202020204" pitchFamily="34" charset="0"/>
            </a:endParaRPr>
          </a:p>
        </p:txBody>
      </p:sp>
      <p:sp>
        <p:nvSpPr>
          <p:cNvPr id="20486" name="Rectangle 15"/>
          <p:cNvSpPr>
            <a:spLocks noChangeArrowheads="1"/>
          </p:cNvSpPr>
          <p:nvPr/>
        </p:nvSpPr>
        <p:spPr bwMode="auto">
          <a:xfrm>
            <a:off x="457200" y="1600200"/>
            <a:ext cx="8305800" cy="3810000"/>
          </a:xfrm>
          <a:prstGeom prst="rect">
            <a:avLst/>
          </a:prstGeom>
          <a:noFill/>
          <a:ln w="19050" cap="sq">
            <a:noFill/>
            <a:miter lim="800000"/>
            <a:headEnd type="none" w="sm" len="sm"/>
            <a:tailEnd type="none" w="sm" len="sm"/>
          </a:ln>
        </p:spPr>
        <p:txBody>
          <a:bodyPr wrap="none" anchor="ct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spcBef>
                <a:spcPct val="0"/>
              </a:spcBef>
              <a:buClrTx/>
              <a:buSzTx/>
              <a:buFontTx/>
              <a:buNone/>
            </a:pPr>
            <a:endParaRPr lang="en-US" altLang="en-US" sz="2400" b="0" dirty="0">
              <a:solidFill>
                <a:schemeClr val="tx1"/>
              </a:solidFill>
              <a:latin typeface="Liberation Sans" panose="020B0604020202020204" pitchFamily="34" charset="0"/>
            </a:endParaRPr>
          </a:p>
        </p:txBody>
      </p:sp>
      <p:sp>
        <p:nvSpPr>
          <p:cNvPr id="311301" name="Rectangle 5"/>
          <p:cNvSpPr>
            <a:spLocks noChangeArrowheads="1"/>
          </p:cNvSpPr>
          <p:nvPr/>
        </p:nvSpPr>
        <p:spPr bwMode="auto">
          <a:xfrm>
            <a:off x="609600" y="2286000"/>
            <a:ext cx="3810000" cy="1600200"/>
          </a:xfrm>
          <a:prstGeom prst="rect">
            <a:avLst/>
          </a:prstGeom>
          <a:noFill/>
          <a:ln w="28575" cap="sq">
            <a:noFill/>
            <a:miter lim="800000"/>
            <a:headEnd type="none" w="sm" len="sm"/>
            <a:tailEnd type="none" w="sm" len="sm"/>
          </a:ln>
          <a:effectLst/>
        </p:spPr>
        <p:txBody>
          <a:bodyPr tIns="137160"/>
          <a:lstStyle/>
          <a:p>
            <a:pPr marL="346075" indent="-346075">
              <a:lnSpc>
                <a:spcPct val="115000"/>
              </a:lnSpc>
              <a:defRPr/>
            </a:pPr>
            <a:r>
              <a:rPr lang="en-US" sz="2000" dirty="0">
                <a:solidFill>
                  <a:schemeClr val="tx1"/>
                </a:solidFill>
                <a:latin typeface="Liberation Sans" panose="020B0604020202020204" pitchFamily="34" charset="0"/>
              </a:rPr>
              <a:t>1.</a:t>
            </a:r>
            <a:r>
              <a:rPr lang="en-US" sz="2000" dirty="0">
                <a:solidFill>
                  <a:schemeClr val="accent2"/>
                </a:solidFill>
                <a:effectLst>
                  <a:outerShdw blurRad="38100" dist="38100" dir="2700000" algn="tl">
                    <a:srgbClr val="C0C0C0"/>
                  </a:outerShdw>
                </a:effectLst>
                <a:latin typeface="Liberation Sans" panose="020B0604020202020204" pitchFamily="34" charset="0"/>
              </a:rPr>
              <a:t>	</a:t>
            </a:r>
            <a:r>
              <a:rPr lang="en-US" sz="2000" dirty="0">
                <a:solidFill>
                  <a:srgbClr val="CC0000"/>
                </a:solidFill>
                <a:latin typeface="Liberation Sans" panose="020B0604020202020204" pitchFamily="34" charset="0"/>
              </a:rPr>
              <a:t>Prepaid Expenses.</a:t>
            </a:r>
            <a:r>
              <a:rPr lang="en-US" sz="2000" dirty="0">
                <a:solidFill>
                  <a:srgbClr val="CC0000"/>
                </a:solidFill>
                <a:effectLst>
                  <a:outerShdw blurRad="38100" dist="38100" dir="2700000" algn="tl">
                    <a:srgbClr val="C0C0C0"/>
                  </a:outerShdw>
                </a:effectLst>
                <a:latin typeface="Liberation Sans" panose="020B0604020202020204" pitchFamily="34" charset="0"/>
              </a:rPr>
              <a:t> </a:t>
            </a:r>
            <a:r>
              <a:rPr lang="en-US" sz="2000" b="0" dirty="0">
                <a:solidFill>
                  <a:schemeClr val="tx1"/>
                </a:solidFill>
                <a:latin typeface="Liberation Sans" panose="020B0604020202020204" pitchFamily="34" charset="0"/>
              </a:rPr>
              <a:t>Expenses paid in cash before they are used or consumed.</a:t>
            </a:r>
          </a:p>
        </p:txBody>
      </p:sp>
      <p:sp>
        <p:nvSpPr>
          <p:cNvPr id="20488" name="Rectangle 7"/>
          <p:cNvSpPr>
            <a:spLocks noChangeArrowheads="1"/>
          </p:cNvSpPr>
          <p:nvPr/>
        </p:nvSpPr>
        <p:spPr bwMode="auto">
          <a:xfrm>
            <a:off x="609600" y="1676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buClrTx/>
              <a:buSzTx/>
              <a:buFontTx/>
              <a:buNone/>
            </a:pPr>
            <a:r>
              <a:rPr lang="en-US" altLang="en-US" sz="2400" dirty="0">
                <a:solidFill>
                  <a:schemeClr val="tx1"/>
                </a:solidFill>
                <a:latin typeface="Liberation Sans" panose="020B0604020202020204" pitchFamily="34" charset="0"/>
              </a:rPr>
              <a:t>Deferrals</a:t>
            </a:r>
          </a:p>
        </p:txBody>
      </p:sp>
      <p:sp>
        <p:nvSpPr>
          <p:cNvPr id="20489" name="Rectangle 8"/>
          <p:cNvSpPr>
            <a:spLocks noChangeArrowheads="1"/>
          </p:cNvSpPr>
          <p:nvPr/>
        </p:nvSpPr>
        <p:spPr bwMode="auto">
          <a:xfrm>
            <a:off x="4800600" y="2286000"/>
            <a:ext cx="3810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tIns="137160"/>
          <a:lstStyle>
            <a:lvl1pPr marL="346075" indent="-346075">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15000"/>
              </a:lnSpc>
              <a:spcBef>
                <a:spcPct val="0"/>
              </a:spcBef>
              <a:buClrTx/>
              <a:buSzTx/>
              <a:buFontTx/>
              <a:buNone/>
            </a:pPr>
            <a:r>
              <a:rPr lang="en-US" altLang="en-US" sz="2000" dirty="0">
                <a:solidFill>
                  <a:schemeClr val="tx1"/>
                </a:solidFill>
                <a:latin typeface="Liberation Sans" panose="020B0604020202020204" pitchFamily="34" charset="0"/>
              </a:rPr>
              <a:t>1. </a:t>
            </a:r>
            <a:r>
              <a:rPr lang="en-US" altLang="en-US" sz="2000" b="0" dirty="0">
                <a:solidFill>
                  <a:schemeClr val="tx1"/>
                </a:solidFill>
                <a:latin typeface="Liberation Sans" panose="020B0604020202020204" pitchFamily="34" charset="0"/>
              </a:rPr>
              <a:t>	</a:t>
            </a:r>
            <a:r>
              <a:rPr lang="en-US" altLang="en-US" sz="2000" dirty="0">
                <a:solidFill>
                  <a:srgbClr val="CC0000"/>
                </a:solidFill>
                <a:latin typeface="Liberation Sans" panose="020B0604020202020204" pitchFamily="34" charset="0"/>
              </a:rPr>
              <a:t>Accrued Revenues.</a:t>
            </a:r>
            <a:r>
              <a:rPr lang="en-US" altLang="en-US" sz="2000" b="0" dirty="0">
                <a:solidFill>
                  <a:srgbClr val="CC0000"/>
                </a:solidFill>
                <a:latin typeface="Liberation Sans" panose="020B0604020202020204" pitchFamily="34" charset="0"/>
              </a:rPr>
              <a:t> </a:t>
            </a:r>
            <a:r>
              <a:rPr lang="en-US" altLang="en-US" sz="2000" b="0" dirty="0">
                <a:solidFill>
                  <a:schemeClr val="tx1"/>
                </a:solidFill>
                <a:latin typeface="Liberation Sans" panose="020B0604020202020204" pitchFamily="34" charset="0"/>
              </a:rPr>
              <a:t>Revenues for services performed but not yet received in cash or recorded. </a:t>
            </a:r>
          </a:p>
        </p:txBody>
      </p:sp>
      <p:sp>
        <p:nvSpPr>
          <p:cNvPr id="20490" name="Rectangle 10"/>
          <p:cNvSpPr>
            <a:spLocks noChangeArrowheads="1"/>
          </p:cNvSpPr>
          <p:nvPr/>
        </p:nvSpPr>
        <p:spPr bwMode="auto">
          <a:xfrm>
            <a:off x="4800600" y="3886200"/>
            <a:ext cx="3810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tIns="137160"/>
          <a:lstStyle>
            <a:lvl1pPr marL="346075" indent="-346075">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15000"/>
              </a:lnSpc>
              <a:spcBef>
                <a:spcPct val="0"/>
              </a:spcBef>
              <a:buClrTx/>
              <a:buSzTx/>
              <a:buFontTx/>
              <a:buNone/>
            </a:pPr>
            <a:r>
              <a:rPr lang="en-US" altLang="en-US" sz="2000" dirty="0">
                <a:solidFill>
                  <a:schemeClr val="tx1"/>
                </a:solidFill>
                <a:latin typeface="Liberation Sans" panose="020B0604020202020204" pitchFamily="34" charset="0"/>
              </a:rPr>
              <a:t>2. </a:t>
            </a:r>
            <a:r>
              <a:rPr lang="en-US" altLang="en-US" sz="2000" b="0" dirty="0">
                <a:solidFill>
                  <a:schemeClr val="tx1"/>
                </a:solidFill>
                <a:latin typeface="Liberation Sans" panose="020B0604020202020204" pitchFamily="34" charset="0"/>
              </a:rPr>
              <a:t>	</a:t>
            </a:r>
            <a:r>
              <a:rPr lang="en-US" altLang="en-US" sz="2000" dirty="0">
                <a:solidFill>
                  <a:srgbClr val="CC0000"/>
                </a:solidFill>
                <a:latin typeface="Liberation Sans" panose="020B0604020202020204" pitchFamily="34" charset="0"/>
              </a:rPr>
              <a:t>Accrued Expenses.</a:t>
            </a:r>
            <a:r>
              <a:rPr lang="en-US" altLang="en-US" sz="2000" b="0" dirty="0">
                <a:solidFill>
                  <a:srgbClr val="CC0000"/>
                </a:solidFill>
                <a:latin typeface="Liberation Sans" panose="020B0604020202020204" pitchFamily="34" charset="0"/>
              </a:rPr>
              <a:t>  </a:t>
            </a:r>
            <a:r>
              <a:rPr lang="en-US" altLang="en-US" sz="2000" b="0" dirty="0">
                <a:solidFill>
                  <a:schemeClr val="tx1"/>
                </a:solidFill>
                <a:latin typeface="Liberation Sans" panose="020B0604020202020204" pitchFamily="34" charset="0"/>
              </a:rPr>
              <a:t>Expenses incurred but not yet paid in cash or recorded.</a:t>
            </a:r>
          </a:p>
        </p:txBody>
      </p:sp>
      <p:sp>
        <p:nvSpPr>
          <p:cNvPr id="20491" name="Rectangle 11"/>
          <p:cNvSpPr>
            <a:spLocks noChangeArrowheads="1"/>
          </p:cNvSpPr>
          <p:nvPr/>
        </p:nvSpPr>
        <p:spPr bwMode="auto">
          <a:xfrm>
            <a:off x="609600" y="3886200"/>
            <a:ext cx="3810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tIns="137160"/>
          <a:lstStyle>
            <a:lvl1pPr marL="342900" indent="-342900">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15000"/>
              </a:lnSpc>
              <a:spcBef>
                <a:spcPct val="0"/>
              </a:spcBef>
              <a:buClrTx/>
              <a:buSzTx/>
              <a:buFontTx/>
              <a:buNone/>
            </a:pPr>
            <a:r>
              <a:rPr lang="en-US" altLang="en-US" sz="2000" dirty="0">
                <a:solidFill>
                  <a:schemeClr val="tx1"/>
                </a:solidFill>
                <a:latin typeface="Liberation Sans" panose="020B0604020202020204" pitchFamily="34" charset="0"/>
              </a:rPr>
              <a:t>2.</a:t>
            </a:r>
            <a:r>
              <a:rPr lang="en-US" altLang="en-US" sz="2000" dirty="0">
                <a:solidFill>
                  <a:srgbClr val="990000"/>
                </a:solidFill>
                <a:latin typeface="Liberation Sans" panose="020B0604020202020204" pitchFamily="34" charset="0"/>
              </a:rPr>
              <a:t>  </a:t>
            </a:r>
            <a:r>
              <a:rPr lang="en-US" altLang="en-US" sz="2000" dirty="0">
                <a:solidFill>
                  <a:srgbClr val="CC0000"/>
                </a:solidFill>
                <a:latin typeface="Liberation Sans" panose="020B0604020202020204" pitchFamily="34" charset="0"/>
              </a:rPr>
              <a:t>Unearned Revenues.</a:t>
            </a:r>
            <a:r>
              <a:rPr lang="en-US" altLang="en-US" sz="2000" b="0" dirty="0">
                <a:solidFill>
                  <a:srgbClr val="CC0000"/>
                </a:solidFill>
                <a:latin typeface="Liberation Sans" panose="020B0604020202020204" pitchFamily="34" charset="0"/>
              </a:rPr>
              <a:t>  </a:t>
            </a:r>
          </a:p>
          <a:p>
            <a:pPr>
              <a:lnSpc>
                <a:spcPct val="115000"/>
              </a:lnSpc>
              <a:spcBef>
                <a:spcPct val="0"/>
              </a:spcBef>
              <a:buClrTx/>
              <a:buSzTx/>
              <a:buFontTx/>
              <a:buNone/>
            </a:pPr>
            <a:r>
              <a:rPr lang="en-US" altLang="en-US" sz="2000" b="0" dirty="0">
                <a:solidFill>
                  <a:schemeClr val="tx1"/>
                </a:solidFill>
                <a:latin typeface="Liberation Sans" panose="020B0604020202020204" pitchFamily="34" charset="0"/>
              </a:rPr>
              <a:t>	Cash received before services are performed.</a:t>
            </a:r>
          </a:p>
        </p:txBody>
      </p:sp>
      <p:sp>
        <p:nvSpPr>
          <p:cNvPr id="20492" name="Rectangle 12"/>
          <p:cNvSpPr>
            <a:spLocks noChangeArrowheads="1"/>
          </p:cNvSpPr>
          <p:nvPr/>
        </p:nvSpPr>
        <p:spPr bwMode="auto">
          <a:xfrm>
            <a:off x="4800600" y="1676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buClrTx/>
              <a:buSzTx/>
              <a:buFontTx/>
              <a:buNone/>
            </a:pPr>
            <a:r>
              <a:rPr lang="en-US" altLang="en-US" sz="2400" dirty="0">
                <a:solidFill>
                  <a:schemeClr val="tx1"/>
                </a:solidFill>
                <a:latin typeface="Liberation Sans" panose="020B0604020202020204" pitchFamily="34" charset="0"/>
              </a:rPr>
              <a:t>Accruals</a:t>
            </a:r>
          </a:p>
        </p:txBody>
      </p:sp>
      <p:sp>
        <p:nvSpPr>
          <p:cNvPr id="17431" name="Line 14"/>
          <p:cNvSpPr>
            <a:spLocks noChangeShapeType="1"/>
          </p:cNvSpPr>
          <p:nvPr/>
        </p:nvSpPr>
        <p:spPr bwMode="auto">
          <a:xfrm>
            <a:off x="685800" y="2209800"/>
            <a:ext cx="7848600" cy="0"/>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5"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CC0000"/>
                </a:solidFill>
                <a:latin typeface="Liberation Sans" panose="020B0604020202020204" pitchFamily="34" charset="0"/>
              </a:rPr>
              <a:t>Types of Adjusting </a:t>
            </a:r>
            <a:r>
              <a:rPr lang="en-US" altLang="en-US" sz="3200" dirty="0">
                <a:solidFill>
                  <a:srgbClr val="CC0000"/>
                </a:solidFill>
                <a:latin typeface="Liberation Sans" panose="020B0604020202020204" pitchFamily="34" charset="0"/>
              </a:rPr>
              <a:t>Entries</a:t>
            </a:r>
          </a:p>
        </p:txBody>
      </p:sp>
      <p:sp>
        <p:nvSpPr>
          <p:cNvPr id="16" name="Line 9"/>
          <p:cNvSpPr>
            <a:spLocks noChangeShapeType="1"/>
          </p:cNvSpPr>
          <p:nvPr/>
        </p:nvSpPr>
        <p:spPr bwMode="auto">
          <a:xfrm>
            <a:off x="304800" y="990600"/>
            <a:ext cx="64008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cxnSp>
        <p:nvCxnSpPr>
          <p:cNvPr id="17" name="Straight Connector 16"/>
          <p:cNvCxnSpPr/>
          <p:nvPr/>
        </p:nvCxnSpPr>
        <p:spPr bwMode="auto">
          <a:xfrm>
            <a:off x="6858000" y="443552"/>
            <a:ext cx="0" cy="1234440"/>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18" name="Rectangle 17"/>
          <p:cNvSpPr/>
          <p:nvPr/>
        </p:nvSpPr>
        <p:spPr>
          <a:xfrm>
            <a:off x="6911022" y="326408"/>
            <a:ext cx="2004378" cy="1446550"/>
          </a:xfrm>
          <a:prstGeom prst="rect">
            <a:avLst/>
          </a:prstGeom>
          <a:solidFill>
            <a:schemeClr val="accent3"/>
          </a:solidFill>
        </p:spPr>
        <p:txBody>
          <a:bodyPr wrap="square">
            <a:spAutoFit/>
          </a:bodyPr>
          <a:lstStyle/>
          <a:p>
            <a:pPr algn="l"/>
            <a:r>
              <a:rPr lang="en-US" sz="2000" b="1" dirty="0" smtClean="0">
                <a:solidFill>
                  <a:srgbClr val="FF3300"/>
                </a:solidFill>
                <a:latin typeface="Liberation Sans" panose="020B0604020202020204" pitchFamily="34" charset="0"/>
              </a:rPr>
              <a:t>Learning Objective 4 </a:t>
            </a:r>
            <a:r>
              <a:rPr lang="en-US" sz="1600" b="1" dirty="0" smtClean="0">
                <a:solidFill>
                  <a:srgbClr val="FF3300"/>
                </a:solidFill>
                <a:latin typeface="Liberation Sans" panose="020B0604020202020204" pitchFamily="34" charset="0"/>
              </a:rPr>
              <a:t> </a:t>
            </a:r>
            <a:r>
              <a:rPr lang="en-US" sz="1600" dirty="0">
                <a:solidFill>
                  <a:schemeClr val="tx1"/>
                </a:solidFill>
                <a:latin typeface="Liberation Sans" panose="020B0604020202020204" pitchFamily="34" charset="0"/>
              </a:rPr>
              <a:t>Identify the major types of </a:t>
            </a:r>
            <a:r>
              <a:rPr lang="en-US" sz="1600" b="1" dirty="0" smtClean="0">
                <a:solidFill>
                  <a:schemeClr val="tx1"/>
                </a:solidFill>
                <a:latin typeface="Liberation Sans" panose="020B0604020202020204" pitchFamily="34" charset="0"/>
              </a:rPr>
              <a:t>adjusting entries.</a:t>
            </a:r>
            <a:endParaRPr lang="en-US" sz="1600" b="1" dirty="0">
              <a:solidFill>
                <a:schemeClr val="tx1"/>
              </a:solidFill>
              <a:latin typeface="Liberation Sans" panose="020B0604020202020204" pitchFamily="34" charset="0"/>
            </a:endParaRPr>
          </a:p>
        </p:txBody>
      </p:sp>
      <p:sp>
        <p:nvSpPr>
          <p:cNvPr id="19" name="Text Box 9"/>
          <p:cNvSpPr txBox="1">
            <a:spLocks noChangeArrowheads="1"/>
          </p:cNvSpPr>
          <p:nvPr/>
        </p:nvSpPr>
        <p:spPr bwMode="auto">
          <a:xfrm>
            <a:off x="8229600" y="6369050"/>
            <a:ext cx="762000" cy="338554"/>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1600" i="1" dirty="0">
                <a:latin typeface="Liberation Sans" panose="020B0604020202020204" pitchFamily="34" charset="0"/>
              </a:rPr>
              <a:t>LO </a:t>
            </a:r>
            <a:r>
              <a:rPr lang="en-US" altLang="en-US" sz="1600" i="1" dirty="0" smtClean="0">
                <a:latin typeface="Liberation Sans" panose="020B0604020202020204" pitchFamily="34" charset="0"/>
              </a:rPr>
              <a:t>4</a:t>
            </a:r>
            <a:endParaRPr lang="en-US" altLang="en-US" sz="1600" i="1" dirty="0">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296" y="381000"/>
            <a:ext cx="8311056" cy="5092517"/>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1506" name="Text Box 7"/>
          <p:cNvSpPr txBox="1">
            <a:spLocks noChangeArrowheads="1"/>
          </p:cNvSpPr>
          <p:nvPr/>
        </p:nvSpPr>
        <p:spPr bwMode="auto">
          <a:xfrm>
            <a:off x="1828800" y="5587060"/>
            <a:ext cx="6738152" cy="787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13000"/>
              </a:lnSpc>
              <a:spcBef>
                <a:spcPct val="50000"/>
              </a:spcBef>
              <a:buClrTx/>
              <a:buSzTx/>
              <a:buFontTx/>
              <a:buNone/>
            </a:pPr>
            <a:r>
              <a:rPr lang="en-US" altLang="en-US" sz="2000" b="0" dirty="0" smtClean="0">
                <a:solidFill>
                  <a:schemeClr val="tx1"/>
                </a:solidFill>
                <a:latin typeface="Liberation Sans" panose="020B0604020202020204" pitchFamily="34" charset="0"/>
              </a:rPr>
              <a:t>Each </a:t>
            </a:r>
            <a:r>
              <a:rPr lang="en-US" altLang="en-US" sz="2000" b="0" dirty="0">
                <a:solidFill>
                  <a:schemeClr val="tx1"/>
                </a:solidFill>
                <a:latin typeface="Liberation Sans" panose="020B0604020202020204" pitchFamily="34" charset="0"/>
              </a:rPr>
              <a:t>account is analyzed to determine whether it is complete and up-to-date for financial statement purposes.</a:t>
            </a:r>
            <a:endParaRPr lang="en-US" altLang="en-US" sz="2000" b="0" dirty="0">
              <a:solidFill>
                <a:schemeClr val="tx1"/>
              </a:solidFill>
              <a:latin typeface="Liberation Sans" panose="020B0604020202020204" pitchFamily="34" charset="0"/>
              <a:cs typeface="Arial" charset="0"/>
            </a:endParaRPr>
          </a:p>
        </p:txBody>
      </p:sp>
      <p:sp>
        <p:nvSpPr>
          <p:cNvPr id="9" name="Rectangle 7"/>
          <p:cNvSpPr>
            <a:spLocks noChangeArrowheads="1"/>
          </p:cNvSpPr>
          <p:nvPr/>
        </p:nvSpPr>
        <p:spPr bwMode="auto">
          <a:xfrm>
            <a:off x="318448" y="5535304"/>
            <a:ext cx="1524000" cy="461665"/>
          </a:xfrm>
          <a:prstGeom prst="rect">
            <a:avLst/>
          </a:prstGeom>
          <a:solidFill>
            <a:schemeClr val="bg1"/>
          </a:solidFill>
          <a:ln>
            <a:noFill/>
          </a:ln>
          <a:effectLst/>
          <a:extLst>
            <a:ext uri="{91240B29-F687-4F45-9708-019B960494DF}">
              <a14:hiddenLine xmlns:a14="http://schemas.microsoft.com/office/drawing/2010/main" w="19050" cap="sq">
                <a:solidFill>
                  <a:srgbClr val="8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00" b="1" dirty="0">
                <a:solidFill>
                  <a:schemeClr val="tx1"/>
                </a:solidFill>
                <a:latin typeface="Liberation Sans" panose="020B0604020202020204" pitchFamily="34" charset="0"/>
              </a:rPr>
              <a:t>Illustration </a:t>
            </a:r>
            <a:r>
              <a:rPr lang="en-US" altLang="en-US" sz="1200" b="1" dirty="0" smtClean="0">
                <a:solidFill>
                  <a:schemeClr val="tx1"/>
                </a:solidFill>
                <a:latin typeface="Liberation Sans" panose="020B0604020202020204" pitchFamily="34" charset="0"/>
              </a:rPr>
              <a:t>3-3</a:t>
            </a:r>
          </a:p>
          <a:p>
            <a:r>
              <a:rPr lang="en-US" altLang="en-US" sz="1200" b="0" dirty="0" smtClean="0">
                <a:solidFill>
                  <a:schemeClr val="tx1"/>
                </a:solidFill>
                <a:latin typeface="Liberation Sans" panose="020B0604020202020204" pitchFamily="34" charset="0"/>
              </a:rPr>
              <a:t>Trial balance</a:t>
            </a:r>
            <a:endParaRPr lang="en-US" altLang="en-US" sz="1200" b="0" dirty="0">
              <a:solidFill>
                <a:schemeClr val="tx1"/>
              </a:solidFill>
              <a:latin typeface="Liberation Sans" panose="020B0604020202020204" pitchFamily="34" charset="0"/>
            </a:endParaRPr>
          </a:p>
        </p:txBody>
      </p:sp>
      <p:sp>
        <p:nvSpPr>
          <p:cNvPr id="10"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4</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609600" y="1295400"/>
            <a:ext cx="6172200" cy="301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square">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5000"/>
              </a:lnSpc>
              <a:spcBef>
                <a:spcPts val="1200"/>
              </a:spcBef>
              <a:buClrTx/>
              <a:buSzPct val="80000"/>
              <a:buFontTx/>
              <a:buNone/>
            </a:pPr>
            <a:r>
              <a:rPr lang="en-US" altLang="en-US" sz="2300" dirty="0">
                <a:solidFill>
                  <a:schemeClr val="tx1"/>
                </a:solidFill>
                <a:latin typeface="Liberation Sans" panose="020B0604020202020204" pitchFamily="34" charset="0"/>
              </a:rPr>
              <a:t>Deferrals </a:t>
            </a:r>
            <a:r>
              <a:rPr lang="en-US" altLang="en-US" sz="2300" b="0" dirty="0">
                <a:solidFill>
                  <a:schemeClr val="tx1"/>
                </a:solidFill>
                <a:latin typeface="Liberation Sans" panose="020B0604020202020204" pitchFamily="34" charset="0"/>
              </a:rPr>
              <a:t>are </a:t>
            </a:r>
            <a:r>
              <a:rPr lang="en-US" altLang="en-US" sz="2300" dirty="0">
                <a:solidFill>
                  <a:schemeClr val="tx1"/>
                </a:solidFill>
                <a:latin typeface="Liberation Sans" panose="020B0604020202020204" pitchFamily="34" charset="0"/>
              </a:rPr>
              <a:t>expenses or revenues</a:t>
            </a:r>
            <a:r>
              <a:rPr lang="en-US" altLang="en-US" sz="2300" b="0" dirty="0">
                <a:solidFill>
                  <a:schemeClr val="tx1"/>
                </a:solidFill>
                <a:latin typeface="Liberation Sans" panose="020B0604020202020204" pitchFamily="34" charset="0"/>
              </a:rPr>
              <a:t> </a:t>
            </a:r>
            <a:r>
              <a:rPr lang="en-US" altLang="en-US" sz="2300" b="0" dirty="0" smtClean="0">
                <a:solidFill>
                  <a:schemeClr val="tx1"/>
                </a:solidFill>
                <a:latin typeface="Liberation Sans" panose="020B0604020202020204" pitchFamily="34" charset="0"/>
              </a:rPr>
              <a:t>that are </a:t>
            </a:r>
            <a:r>
              <a:rPr lang="en-US" altLang="en-US" sz="2300" b="0" dirty="0">
                <a:solidFill>
                  <a:schemeClr val="tx1"/>
                </a:solidFill>
                <a:latin typeface="Liberation Sans" panose="020B0604020202020204" pitchFamily="34" charset="0"/>
              </a:rPr>
              <a:t>recognized at a date later than the point when cash was originally exchanged.  There are </a:t>
            </a:r>
            <a:r>
              <a:rPr lang="en-US" altLang="en-US" sz="2300" dirty="0">
                <a:solidFill>
                  <a:schemeClr val="tx1"/>
                </a:solidFill>
                <a:latin typeface="Liberation Sans" panose="020B0604020202020204" pitchFamily="34" charset="0"/>
              </a:rPr>
              <a:t>two types</a:t>
            </a:r>
            <a:r>
              <a:rPr lang="en-US" altLang="en-US" sz="2300" b="0" dirty="0">
                <a:solidFill>
                  <a:schemeClr val="tx1"/>
                </a:solidFill>
                <a:latin typeface="Liberation Sans" panose="020B0604020202020204" pitchFamily="34" charset="0"/>
              </a:rPr>
              <a:t>:</a:t>
            </a:r>
          </a:p>
          <a:p>
            <a:pPr lvl="1">
              <a:lnSpc>
                <a:spcPct val="125000"/>
              </a:lnSpc>
              <a:spcBef>
                <a:spcPts val="1200"/>
              </a:spcBef>
              <a:buClr>
                <a:srgbClr val="CC0000"/>
              </a:buClr>
              <a:buSzPct val="80000"/>
              <a:buFont typeface="Wingdings" pitchFamily="2" charset="2"/>
              <a:buChar char="u"/>
            </a:pPr>
            <a:r>
              <a:rPr lang="en-US" altLang="en-US" sz="2200" b="0" dirty="0">
                <a:solidFill>
                  <a:schemeClr val="tx1"/>
                </a:solidFill>
                <a:latin typeface="Liberation Sans" panose="020B0604020202020204" pitchFamily="34" charset="0"/>
              </a:rPr>
              <a:t>Prepaid expenses and</a:t>
            </a:r>
            <a:r>
              <a:rPr lang="en-US" altLang="en-US" sz="2200" i="1" dirty="0">
                <a:solidFill>
                  <a:srgbClr val="CC0000"/>
                </a:solidFill>
                <a:latin typeface="Liberation Sans" panose="020B0604020202020204" pitchFamily="34" charset="0"/>
              </a:rPr>
              <a:t> </a:t>
            </a:r>
          </a:p>
          <a:p>
            <a:pPr lvl="1">
              <a:lnSpc>
                <a:spcPct val="125000"/>
              </a:lnSpc>
              <a:spcBef>
                <a:spcPts val="1200"/>
              </a:spcBef>
              <a:buClr>
                <a:srgbClr val="CC0000"/>
              </a:buClr>
              <a:buSzPct val="80000"/>
              <a:buFont typeface="Wingdings" pitchFamily="2" charset="2"/>
              <a:buChar char="u"/>
            </a:pPr>
            <a:r>
              <a:rPr lang="en-US" altLang="en-US" sz="2200" b="0" dirty="0">
                <a:solidFill>
                  <a:schemeClr val="tx1"/>
                </a:solidFill>
                <a:latin typeface="Liberation Sans" panose="020B0604020202020204" pitchFamily="34" charset="0"/>
              </a:rPr>
              <a:t>Unearned revenues.</a:t>
            </a:r>
          </a:p>
        </p:txBody>
      </p:sp>
      <p:sp>
        <p:nvSpPr>
          <p:cNvPr id="8"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CC0000"/>
                </a:solidFill>
                <a:latin typeface="Liberation Sans" panose="020B0604020202020204" pitchFamily="34" charset="0"/>
              </a:rPr>
              <a:t>Adjusting Entries for Deferrals</a:t>
            </a:r>
            <a:endParaRPr lang="en-US" altLang="en-US" sz="3200" dirty="0">
              <a:solidFill>
                <a:srgbClr val="CC0000"/>
              </a:solidFill>
              <a:latin typeface="Liberation Sans" panose="020B0604020202020204" pitchFamily="34" charset="0"/>
            </a:endParaRPr>
          </a:p>
        </p:txBody>
      </p:sp>
      <p:cxnSp>
        <p:nvCxnSpPr>
          <p:cNvPr id="13" name="Straight Connector 12"/>
          <p:cNvCxnSpPr/>
          <p:nvPr/>
        </p:nvCxnSpPr>
        <p:spPr bwMode="auto">
          <a:xfrm>
            <a:off x="6934200" y="1185194"/>
            <a:ext cx="0" cy="1234440"/>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14" name="Rectangle 13"/>
          <p:cNvSpPr/>
          <p:nvPr/>
        </p:nvSpPr>
        <p:spPr>
          <a:xfrm>
            <a:off x="6987222" y="1068050"/>
            <a:ext cx="2004378" cy="1446550"/>
          </a:xfrm>
          <a:prstGeom prst="rect">
            <a:avLst/>
          </a:prstGeom>
          <a:solidFill>
            <a:schemeClr val="accent3"/>
          </a:solidFill>
        </p:spPr>
        <p:txBody>
          <a:bodyPr wrap="square">
            <a:spAutoFit/>
          </a:bodyPr>
          <a:lstStyle/>
          <a:p>
            <a:pPr algn="l"/>
            <a:r>
              <a:rPr lang="en-US" sz="2000" b="1" dirty="0" smtClean="0">
                <a:solidFill>
                  <a:srgbClr val="FF3300"/>
                </a:solidFill>
                <a:latin typeface="Liberation Sans" panose="020B0604020202020204" pitchFamily="34" charset="0"/>
              </a:rPr>
              <a:t>Learning Objective 5 </a:t>
            </a:r>
            <a:r>
              <a:rPr lang="en-US" sz="1600" b="1" dirty="0" smtClean="0">
                <a:solidFill>
                  <a:srgbClr val="FF3300"/>
                </a:solidFill>
                <a:latin typeface="Liberation Sans" panose="020B0604020202020204" pitchFamily="34" charset="0"/>
              </a:rPr>
              <a:t> </a:t>
            </a:r>
            <a:r>
              <a:rPr lang="en-US" sz="1600" dirty="0" smtClean="0">
                <a:solidFill>
                  <a:schemeClr val="tx1"/>
                </a:solidFill>
                <a:latin typeface="Liberation Sans" panose="020B0604020202020204" pitchFamily="34" charset="0"/>
              </a:rPr>
              <a:t>Prepare adjusting entries for deferrals.</a:t>
            </a:r>
            <a:endParaRPr lang="en-US" sz="1600" b="1" dirty="0">
              <a:solidFill>
                <a:schemeClr val="tx1"/>
              </a:solidFill>
              <a:latin typeface="Liberation Sans" panose="020B0604020202020204" pitchFamily="34" charset="0"/>
            </a:endParaRPr>
          </a:p>
        </p:txBody>
      </p:sp>
      <p:sp>
        <p:nvSpPr>
          <p:cNvPr id="15" name="Line 1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6"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5</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051"/>
          <p:cNvSpPr>
            <a:spLocks noChangeArrowheads="1"/>
          </p:cNvSpPr>
          <p:nvPr/>
        </p:nvSpPr>
        <p:spPr bwMode="auto">
          <a:xfrm>
            <a:off x="533400" y="609600"/>
            <a:ext cx="8153400" cy="70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tIns="46038" bIns="46038">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buFont typeface="Wingdings" pitchFamily="2" charset="2"/>
              <a:buNone/>
            </a:pPr>
            <a:r>
              <a:rPr lang="en-US" altLang="en-US" sz="3500" dirty="0" smtClean="0">
                <a:solidFill>
                  <a:srgbClr val="5F5F5F"/>
                </a:solidFill>
                <a:latin typeface="Liberation Sans" panose="020B0604020202020204" pitchFamily="34" charset="0"/>
              </a:rPr>
              <a:t>PREVIEW OF </a:t>
            </a:r>
            <a:r>
              <a:rPr lang="en-US" altLang="en-US" sz="4000" dirty="0" smtClean="0">
                <a:solidFill>
                  <a:srgbClr val="CC0000"/>
                </a:solidFill>
                <a:latin typeface="Liberation Sans" panose="020B0604020202020204" pitchFamily="34" charset="0"/>
              </a:rPr>
              <a:t>CHAPTER 3</a:t>
            </a:r>
            <a:endParaRPr lang="en-US" altLang="en-US" sz="2400" dirty="0">
              <a:solidFill>
                <a:srgbClr val="CC0000"/>
              </a:solidFill>
              <a:latin typeface="Liberation Sans" panose="020B0604020202020204" pitchFamily="34" charset="0"/>
            </a:endParaRPr>
          </a:p>
        </p:txBody>
      </p:sp>
      <p:sp>
        <p:nvSpPr>
          <p:cNvPr id="3075" name="Text Box 8"/>
          <p:cNvSpPr txBox="1">
            <a:spLocks noChangeArrowheads="1"/>
          </p:cNvSpPr>
          <p:nvPr/>
        </p:nvSpPr>
        <p:spPr bwMode="auto">
          <a:xfrm>
            <a:off x="2282825" y="5334000"/>
            <a:ext cx="4498975" cy="109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493" tIns="43247" rIns="86493" bIns="43247">
            <a:spAutoFit/>
          </a:bodyPr>
          <a:lstStyle>
            <a:lvl1pPr algn="l" defTabSz="865188">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defTabSz="865188">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defTabSz="865188">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defTabSz="865188">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defTabSz="865188">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defTabSz="865188"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defTabSz="865188"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defTabSz="865188"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defTabSz="865188"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lnSpc>
                <a:spcPct val="114000"/>
              </a:lnSpc>
              <a:spcBef>
                <a:spcPct val="0"/>
              </a:spcBef>
              <a:buClrTx/>
              <a:buSzTx/>
              <a:buFontTx/>
              <a:buNone/>
            </a:pPr>
            <a:r>
              <a:rPr lang="en-US" altLang="en-US" sz="2100" dirty="0">
                <a:solidFill>
                  <a:schemeClr val="tx1"/>
                </a:solidFill>
                <a:latin typeface="Liberation Sans" panose="020B0604020202020204" pitchFamily="34" charset="0"/>
              </a:rPr>
              <a:t>Financial Accounting</a:t>
            </a:r>
          </a:p>
          <a:p>
            <a:pPr algn="ctr">
              <a:lnSpc>
                <a:spcPct val="114000"/>
              </a:lnSpc>
              <a:spcBef>
                <a:spcPct val="0"/>
              </a:spcBef>
              <a:buClrTx/>
              <a:buSzTx/>
              <a:buFontTx/>
              <a:buNone/>
            </a:pPr>
            <a:r>
              <a:rPr lang="en-US" altLang="en-US" sz="1900" dirty="0" smtClean="0">
                <a:solidFill>
                  <a:schemeClr val="tx1"/>
                </a:solidFill>
                <a:latin typeface="Liberation Sans" panose="020B0604020202020204" pitchFamily="34" charset="0"/>
              </a:rPr>
              <a:t>IFRS 3rd </a:t>
            </a:r>
            <a:r>
              <a:rPr lang="en-US" altLang="en-US" sz="1900" dirty="0">
                <a:solidFill>
                  <a:schemeClr val="tx1"/>
                </a:solidFill>
                <a:latin typeface="Liberation Sans" panose="020B0604020202020204" pitchFamily="34" charset="0"/>
              </a:rPr>
              <a:t>Edition</a:t>
            </a:r>
          </a:p>
          <a:p>
            <a:pPr algn="ctr">
              <a:lnSpc>
                <a:spcPct val="114000"/>
              </a:lnSpc>
              <a:spcBef>
                <a:spcPct val="0"/>
              </a:spcBef>
              <a:buClrTx/>
              <a:buSzTx/>
              <a:buFontTx/>
              <a:buNone/>
            </a:pPr>
            <a:r>
              <a:rPr lang="en-US" altLang="en-US" sz="1900" dirty="0">
                <a:solidFill>
                  <a:schemeClr val="tx1"/>
                </a:solidFill>
                <a:latin typeface="Liberation Sans" panose="020B0604020202020204" pitchFamily="34" charset="0"/>
              </a:rPr>
              <a:t>Weygandt </a:t>
            </a:r>
            <a:r>
              <a:rPr lang="en-US" altLang="en-US" sz="1900" dirty="0" smtClean="0">
                <a:solidFill>
                  <a:schemeClr val="tx1"/>
                </a:solidFill>
                <a:latin typeface="Liberation Sans" panose="020B0604020202020204" pitchFamily="34" charset="0"/>
                <a:cs typeface="Arial"/>
              </a:rPr>
              <a:t>●</a:t>
            </a:r>
            <a:r>
              <a:rPr lang="en-US" altLang="en-US" sz="1900" dirty="0" smtClean="0">
                <a:solidFill>
                  <a:schemeClr val="tx1"/>
                </a:solidFill>
                <a:latin typeface="Liberation Sans" panose="020B0604020202020204" pitchFamily="34" charset="0"/>
              </a:rPr>
              <a:t> Kimmel </a:t>
            </a:r>
            <a:r>
              <a:rPr lang="en-US" altLang="en-US" sz="1900" dirty="0" smtClean="0">
                <a:solidFill>
                  <a:schemeClr val="tx1"/>
                </a:solidFill>
                <a:latin typeface="Liberation Sans" panose="020B0604020202020204" pitchFamily="34" charset="0"/>
                <a:cs typeface="Arial"/>
              </a:rPr>
              <a:t>●</a:t>
            </a:r>
            <a:r>
              <a:rPr lang="en-US" altLang="en-US" sz="1900" dirty="0" smtClean="0">
                <a:solidFill>
                  <a:schemeClr val="tx1"/>
                </a:solidFill>
                <a:latin typeface="Liberation Sans" panose="020B0604020202020204" pitchFamily="34" charset="0"/>
              </a:rPr>
              <a:t> </a:t>
            </a:r>
            <a:r>
              <a:rPr lang="en-US" altLang="en-US" sz="1900" dirty="0">
                <a:solidFill>
                  <a:schemeClr val="tx1"/>
                </a:solidFill>
                <a:latin typeface="Liberation Sans" panose="020B0604020202020204" pitchFamily="34" charset="0"/>
              </a:rPr>
              <a:t>Kieso</a:t>
            </a:r>
            <a:r>
              <a:rPr lang="en-US" altLang="en-US" sz="1700" dirty="0">
                <a:solidFill>
                  <a:schemeClr val="tx1"/>
                </a:solidFill>
                <a:latin typeface="Liberation Sans" panose="020B0604020202020204" pitchFamily="34" charset="0"/>
              </a:rPr>
              <a:t> </a:t>
            </a:r>
          </a:p>
        </p:txBody>
      </p:sp>
      <p:pic>
        <p:nvPicPr>
          <p:cNvPr id="3153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75508"/>
            <a:ext cx="8721725" cy="2225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Tree>
    <p:extLst>
      <p:ext uri="{BB962C8B-B14F-4D97-AF65-F5344CB8AC3E}">
        <p14:creationId xmlns:p14="http://schemas.microsoft.com/office/powerpoint/2010/main" val="2765338776"/>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body" idx="4294967295"/>
          </p:nvPr>
        </p:nvSpPr>
        <p:spPr>
          <a:xfrm>
            <a:off x="533400" y="1295400"/>
            <a:ext cx="8077200" cy="9144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marL="0" indent="0">
              <a:lnSpc>
                <a:spcPct val="110000"/>
              </a:lnSpc>
              <a:buClr>
                <a:srgbClr val="006666"/>
              </a:buClr>
              <a:buSzTx/>
              <a:buFont typeface="Monotype Sorts" pitchFamily="2" charset="2"/>
              <a:buNone/>
            </a:pPr>
            <a:r>
              <a:rPr lang="en-US" altLang="en-US" sz="2200" b="0" dirty="0" smtClean="0">
                <a:effectLst/>
                <a:latin typeface="Liberation Sans" panose="020B0604020202020204" pitchFamily="34" charset="0"/>
              </a:rPr>
              <a:t>Payments of expenses that will benefit more than one accounting period.</a:t>
            </a:r>
          </a:p>
        </p:txBody>
      </p:sp>
      <p:sp>
        <p:nvSpPr>
          <p:cNvPr id="24579" name="Rectangle 6"/>
          <p:cNvSpPr>
            <a:spLocks noChangeArrowheads="1"/>
          </p:cNvSpPr>
          <p:nvPr/>
        </p:nvSpPr>
        <p:spPr bwMode="auto">
          <a:xfrm>
            <a:off x="762000" y="3875088"/>
            <a:ext cx="24384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a:spAutoFit/>
          </a:bodyPr>
          <a:lstStyle>
            <a:lvl1pPr marL="342900" indent="-342900">
              <a:spcBef>
                <a:spcPct val="20000"/>
              </a:spcBef>
              <a:buClr>
                <a:schemeClr val="accent2"/>
              </a:buClr>
              <a:buSzPct val="75000"/>
              <a:buFont typeface="Wingdings" pitchFamily="2" charset="2"/>
              <a:buChar char="l"/>
              <a:defRPr sz="2800" b="1">
                <a:solidFill>
                  <a:schemeClr val="bg2"/>
                </a:solidFill>
                <a:latin typeface="Arial" charset="0"/>
              </a:defRPr>
            </a:lvl1pPr>
            <a:lvl2pPr marL="571500" indent="-45720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lvl="1">
              <a:spcAft>
                <a:spcPct val="20000"/>
              </a:spcAft>
              <a:buClr>
                <a:srgbClr val="CC0000"/>
              </a:buClr>
              <a:buSzPct val="80000"/>
              <a:buFont typeface="Wingdings" pitchFamily="2" charset="2"/>
              <a:buChar char="u"/>
            </a:pPr>
            <a:r>
              <a:rPr lang="en-US" altLang="en-US" sz="2100" b="0" dirty="0">
                <a:latin typeface="Liberation Sans" panose="020B0604020202020204" pitchFamily="34" charset="0"/>
              </a:rPr>
              <a:t>insurance</a:t>
            </a:r>
          </a:p>
          <a:p>
            <a:pPr lvl="1">
              <a:spcAft>
                <a:spcPct val="20000"/>
              </a:spcAft>
              <a:buClr>
                <a:srgbClr val="CC0000"/>
              </a:buClr>
              <a:buSzPct val="80000"/>
              <a:buFont typeface="Wingdings" pitchFamily="2" charset="2"/>
              <a:buChar char="u"/>
            </a:pPr>
            <a:r>
              <a:rPr lang="en-US" altLang="en-US" sz="2100" b="0" dirty="0">
                <a:latin typeface="Liberation Sans" panose="020B0604020202020204" pitchFamily="34" charset="0"/>
              </a:rPr>
              <a:t>supplies</a:t>
            </a:r>
          </a:p>
          <a:p>
            <a:pPr lvl="1">
              <a:spcAft>
                <a:spcPct val="20000"/>
              </a:spcAft>
              <a:buClr>
                <a:srgbClr val="CC0000"/>
              </a:buClr>
              <a:buSzPct val="80000"/>
              <a:buFont typeface="Wingdings" pitchFamily="2" charset="2"/>
              <a:buChar char="u"/>
            </a:pPr>
            <a:r>
              <a:rPr lang="en-US" altLang="en-US" sz="2100" b="0" dirty="0">
                <a:latin typeface="Liberation Sans" panose="020B0604020202020204" pitchFamily="34" charset="0"/>
              </a:rPr>
              <a:t>advertising</a:t>
            </a:r>
          </a:p>
        </p:txBody>
      </p:sp>
      <p:sp>
        <p:nvSpPr>
          <p:cNvPr id="24583" name="Rectangle 12"/>
          <p:cNvSpPr>
            <a:spLocks noChangeArrowheads="1"/>
          </p:cNvSpPr>
          <p:nvPr/>
        </p:nvSpPr>
        <p:spPr bwMode="auto">
          <a:xfrm>
            <a:off x="3352800" y="3854450"/>
            <a:ext cx="4724400" cy="86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accent2"/>
              </a:buClr>
              <a:buSzPct val="75000"/>
              <a:buFont typeface="Wingdings" pitchFamily="2" charset="2"/>
              <a:buChar char="l"/>
              <a:defRPr sz="2800" b="1">
                <a:solidFill>
                  <a:schemeClr val="bg2"/>
                </a:solidFill>
                <a:latin typeface="Arial" charset="0"/>
              </a:defRPr>
            </a:lvl1pPr>
            <a:lvl2pPr marL="571500" indent="-45720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lvl="1">
              <a:spcAft>
                <a:spcPct val="20000"/>
              </a:spcAft>
              <a:buClr>
                <a:srgbClr val="CC0000"/>
              </a:buClr>
              <a:buSzPct val="80000"/>
              <a:buFont typeface="Wingdings" pitchFamily="2" charset="2"/>
              <a:buChar char="u"/>
            </a:pPr>
            <a:r>
              <a:rPr lang="en-US" altLang="en-US" sz="2100" b="0" dirty="0">
                <a:latin typeface="Liberation Sans" panose="020B0604020202020204" pitchFamily="34" charset="0"/>
              </a:rPr>
              <a:t>rent</a:t>
            </a:r>
          </a:p>
          <a:p>
            <a:pPr lvl="1">
              <a:spcAft>
                <a:spcPct val="20000"/>
              </a:spcAft>
              <a:buClr>
                <a:srgbClr val="CC0000"/>
              </a:buClr>
              <a:buSzPct val="80000"/>
              <a:buFont typeface="Wingdings" pitchFamily="2" charset="2"/>
              <a:buChar char="u"/>
            </a:pPr>
            <a:r>
              <a:rPr lang="en-US" altLang="en-US" sz="2100" b="0" dirty="0">
                <a:latin typeface="Liberation Sans" panose="020B0604020202020204" pitchFamily="34" charset="0"/>
              </a:rPr>
              <a:t>buildings and equipment</a:t>
            </a:r>
          </a:p>
        </p:txBody>
      </p:sp>
      <p:sp>
        <p:nvSpPr>
          <p:cNvPr id="24584" name="Rectangle 13"/>
          <p:cNvSpPr>
            <a:spLocks noChangeArrowheads="1"/>
          </p:cNvSpPr>
          <p:nvPr/>
        </p:nvSpPr>
        <p:spPr bwMode="auto">
          <a:xfrm>
            <a:off x="609600" y="3352800"/>
            <a:ext cx="6324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a:spAutoFit/>
          </a:bodyPr>
          <a:lstStyle>
            <a:lvl1pPr marL="457200" indent="-457200">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spcAft>
                <a:spcPct val="20000"/>
              </a:spcAft>
              <a:buClrTx/>
              <a:buSzPct val="80000"/>
              <a:buFontTx/>
              <a:buNone/>
            </a:pPr>
            <a:r>
              <a:rPr lang="en-US" altLang="en-US" sz="2200" b="0" dirty="0">
                <a:latin typeface="Liberation Sans" panose="020B0604020202020204" pitchFamily="34" charset="0"/>
              </a:rPr>
              <a:t>Prepayments often occur in regard to:</a:t>
            </a:r>
          </a:p>
        </p:txBody>
      </p:sp>
      <p:sp>
        <p:nvSpPr>
          <p:cNvPr id="13"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006600"/>
                </a:solidFill>
                <a:latin typeface="Liberation Sans" panose="020B0604020202020204" pitchFamily="34" charset="0"/>
              </a:rPr>
              <a:t>PREPAID EXPENSES</a:t>
            </a:r>
            <a:endParaRPr lang="en-US" altLang="en-US" sz="3200" dirty="0">
              <a:solidFill>
                <a:srgbClr val="006600"/>
              </a:solidFill>
              <a:latin typeface="Liberation Sans" panose="020B0604020202020204" pitchFamily="34" charset="0"/>
            </a:endParaRPr>
          </a:p>
        </p:txBody>
      </p:sp>
      <p:sp>
        <p:nvSpPr>
          <p:cNvPr id="14" name="Line 9"/>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5" name="Text Box 8"/>
          <p:cNvSpPr txBox="1">
            <a:spLocks noChangeArrowheads="1"/>
          </p:cNvSpPr>
          <p:nvPr/>
        </p:nvSpPr>
        <p:spPr bwMode="auto">
          <a:xfrm>
            <a:off x="1066800" y="2479357"/>
            <a:ext cx="2438400" cy="492443"/>
          </a:xfrm>
          <a:prstGeom prst="rect">
            <a:avLst/>
          </a:prstGeom>
          <a:solidFill>
            <a:srgbClr val="FFFF99"/>
          </a:solidFill>
          <a:ln w="28575">
            <a:solidFill>
              <a:schemeClr val="tx1"/>
            </a:solidFill>
            <a:miter lim="800000"/>
            <a:headEnd/>
            <a:tailEnd/>
          </a:ln>
          <a:effectLst>
            <a:innerShdw blurRad="114300">
              <a:prstClr val="black"/>
            </a:innerShdw>
          </a:effectLst>
        </p:spPr>
        <p:txBody>
          <a:bodyPr bIns="91440">
            <a:spAutoFit/>
          </a:bodyPr>
          <a:lstStyle>
            <a:defPPr>
              <a:defRPr lang="en-US"/>
            </a:defPPr>
            <a:lvl1pPr marL="457200" indent="-457200" algn="ctr">
              <a:defRPr sz="2300">
                <a:solidFill>
                  <a:schemeClr val="tx1"/>
                </a:solidFill>
                <a:latin typeface="Liberation Sans" panose="020B0604020202020204" pitchFamily="34" charset="0"/>
                <a:cs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Cash Payment</a:t>
            </a:r>
          </a:p>
        </p:txBody>
      </p:sp>
      <p:sp>
        <p:nvSpPr>
          <p:cNvPr id="16" name="Text Box 9"/>
          <p:cNvSpPr txBox="1">
            <a:spLocks noChangeArrowheads="1"/>
          </p:cNvSpPr>
          <p:nvPr/>
        </p:nvSpPr>
        <p:spPr bwMode="auto">
          <a:xfrm>
            <a:off x="5170488" y="2479357"/>
            <a:ext cx="3135312" cy="492443"/>
          </a:xfrm>
          <a:prstGeom prst="rect">
            <a:avLst/>
          </a:prstGeom>
          <a:solidFill>
            <a:srgbClr val="FFFF99"/>
          </a:solidFill>
          <a:ln w="28575">
            <a:solidFill>
              <a:schemeClr val="tx1"/>
            </a:solidFill>
            <a:miter lim="800000"/>
            <a:headEnd/>
            <a:tailEnd/>
          </a:ln>
          <a:effectLst>
            <a:innerShdw blurRad="114300">
              <a:prstClr val="black"/>
            </a:innerShdw>
          </a:effectLst>
        </p:spPr>
        <p:txBody>
          <a:bodyPr bIns="91440">
            <a:spAutoFit/>
          </a:bodyPr>
          <a:lstStyle>
            <a:defPPr>
              <a:defRPr lang="en-US"/>
            </a:defPPr>
            <a:lvl1pPr marL="457200" indent="-457200" algn="ctr">
              <a:defRPr sz="2300">
                <a:solidFill>
                  <a:schemeClr val="tx1"/>
                </a:solidFill>
                <a:latin typeface="Liberation Sans" panose="020B0604020202020204" pitchFamily="34" charset="0"/>
                <a:cs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Expense Recorded</a:t>
            </a:r>
          </a:p>
        </p:txBody>
      </p:sp>
      <p:sp>
        <p:nvSpPr>
          <p:cNvPr id="17" name="Text Box 10"/>
          <p:cNvSpPr txBox="1">
            <a:spLocks noChangeArrowheads="1"/>
          </p:cNvSpPr>
          <p:nvPr/>
        </p:nvSpPr>
        <p:spPr bwMode="auto">
          <a:xfrm>
            <a:off x="3276600" y="2479357"/>
            <a:ext cx="21336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457200" indent="-4572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spcBef>
                <a:spcPct val="50000"/>
              </a:spcBef>
            </a:pPr>
            <a:r>
              <a:rPr lang="en-US" altLang="en-US" sz="2300" dirty="0">
                <a:solidFill>
                  <a:srgbClr val="CC0000"/>
                </a:solidFill>
                <a:latin typeface="Liberation Sans" panose="020B0604020202020204" pitchFamily="34" charset="0"/>
                <a:cs typeface="Arial" charset="0"/>
              </a:rPr>
              <a:t>BEFORE</a:t>
            </a:r>
          </a:p>
        </p:txBody>
      </p:sp>
      <p:sp>
        <p:nvSpPr>
          <p:cNvPr id="12"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5</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050"/>
          <p:cNvSpPr txBox="1">
            <a:spLocks noChangeArrowheads="1"/>
          </p:cNvSpPr>
          <p:nvPr/>
        </p:nvSpPr>
        <p:spPr bwMode="auto">
          <a:xfrm>
            <a:off x="609600" y="1295400"/>
            <a:ext cx="8001000"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Lst>
        </p:spPr>
        <p:txBody>
          <a:bodyPr>
            <a:spAutoFit/>
          </a:bodyPr>
          <a:lstStyle>
            <a:lvl1pPr marL="685800" indent="-457200">
              <a:spcBef>
                <a:spcPct val="20000"/>
              </a:spcBef>
              <a:buClr>
                <a:schemeClr val="accent2"/>
              </a:buClr>
              <a:buSzPct val="75000"/>
              <a:buFont typeface="Wingdings" pitchFamily="2" charset="2"/>
              <a:buChar char="l"/>
              <a:defRPr sz="2800" b="1">
                <a:solidFill>
                  <a:schemeClr val="bg2"/>
                </a:solidFill>
                <a:latin typeface="Arial" charset="0"/>
              </a:defRPr>
            </a:lvl1pPr>
            <a:lvl2pPr marL="1314450" indent="-4000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0000"/>
              </a:lnSpc>
              <a:spcBef>
                <a:spcPct val="50000"/>
              </a:spcBef>
              <a:buClr>
                <a:srgbClr val="CC0000"/>
              </a:buClr>
              <a:buSzPct val="80000"/>
              <a:buFont typeface="Wingdings" pitchFamily="2" charset="2"/>
              <a:buChar char="u"/>
            </a:pPr>
            <a:r>
              <a:rPr lang="en-US" altLang="en-US" sz="2200" b="0" dirty="0">
                <a:solidFill>
                  <a:schemeClr val="tx1"/>
                </a:solidFill>
                <a:latin typeface="Liberation Sans" panose="020B0604020202020204" pitchFamily="34" charset="0"/>
              </a:rPr>
              <a:t>Expire either with the passage of time or through use.</a:t>
            </a:r>
          </a:p>
          <a:p>
            <a:pPr>
              <a:lnSpc>
                <a:spcPct val="120000"/>
              </a:lnSpc>
              <a:spcBef>
                <a:spcPct val="50000"/>
              </a:spcBef>
              <a:buClr>
                <a:srgbClr val="CC0000"/>
              </a:buClr>
              <a:buSzPct val="80000"/>
              <a:buFont typeface="Wingdings" pitchFamily="2" charset="2"/>
              <a:buChar char="u"/>
            </a:pPr>
            <a:r>
              <a:rPr lang="en-US" altLang="en-US" sz="2200" b="0" dirty="0">
                <a:solidFill>
                  <a:schemeClr val="tx1"/>
                </a:solidFill>
                <a:latin typeface="Liberation Sans" panose="020B0604020202020204" pitchFamily="34" charset="0"/>
              </a:rPr>
              <a:t>Adjusting entry: </a:t>
            </a:r>
          </a:p>
          <a:p>
            <a:pPr lvl="1">
              <a:lnSpc>
                <a:spcPct val="120000"/>
              </a:lnSpc>
              <a:spcBef>
                <a:spcPct val="50000"/>
              </a:spcBef>
              <a:buClr>
                <a:srgbClr val="CC0000"/>
              </a:buClr>
              <a:buSzPct val="80000"/>
              <a:buFont typeface="Arial" charset="0"/>
              <a:buChar char="►"/>
            </a:pPr>
            <a:r>
              <a:rPr lang="en-US" altLang="en-US" sz="2100" dirty="0">
                <a:solidFill>
                  <a:schemeClr val="tx1"/>
                </a:solidFill>
                <a:latin typeface="Liberation Sans" panose="020B0604020202020204" pitchFamily="34" charset="0"/>
              </a:rPr>
              <a:t>Increase</a:t>
            </a:r>
            <a:r>
              <a:rPr lang="en-US" altLang="en-US" sz="2100" b="0" dirty="0">
                <a:solidFill>
                  <a:schemeClr val="tx1"/>
                </a:solidFill>
                <a:latin typeface="Liberation Sans" panose="020B0604020202020204" pitchFamily="34" charset="0"/>
              </a:rPr>
              <a:t> (debit) to an </a:t>
            </a:r>
            <a:r>
              <a:rPr lang="en-US" altLang="en-US" sz="2100" dirty="0">
                <a:solidFill>
                  <a:schemeClr val="tx1"/>
                </a:solidFill>
                <a:latin typeface="Liberation Sans" panose="020B0604020202020204" pitchFamily="34" charset="0"/>
              </a:rPr>
              <a:t>expense account</a:t>
            </a:r>
            <a:r>
              <a:rPr lang="en-US" altLang="en-US" sz="2100" b="0" dirty="0">
                <a:solidFill>
                  <a:schemeClr val="tx1"/>
                </a:solidFill>
                <a:latin typeface="Liberation Sans" panose="020B0604020202020204" pitchFamily="34" charset="0"/>
              </a:rPr>
              <a:t> and </a:t>
            </a:r>
          </a:p>
          <a:p>
            <a:pPr lvl="1">
              <a:lnSpc>
                <a:spcPct val="120000"/>
              </a:lnSpc>
              <a:spcBef>
                <a:spcPct val="50000"/>
              </a:spcBef>
              <a:buClr>
                <a:srgbClr val="CC0000"/>
              </a:buClr>
              <a:buSzPct val="80000"/>
              <a:buFont typeface="Arial" charset="0"/>
              <a:buChar char="►"/>
            </a:pPr>
            <a:r>
              <a:rPr lang="en-US" altLang="en-US" sz="2100" dirty="0">
                <a:solidFill>
                  <a:schemeClr val="tx1"/>
                </a:solidFill>
                <a:latin typeface="Liberation Sans" panose="020B0604020202020204" pitchFamily="34" charset="0"/>
              </a:rPr>
              <a:t>Decrease</a:t>
            </a:r>
            <a:r>
              <a:rPr lang="en-US" altLang="en-US" sz="2100" b="0" dirty="0">
                <a:solidFill>
                  <a:schemeClr val="tx1"/>
                </a:solidFill>
                <a:latin typeface="Liberation Sans" panose="020B0604020202020204" pitchFamily="34" charset="0"/>
              </a:rPr>
              <a:t> (credit) to an </a:t>
            </a:r>
            <a:r>
              <a:rPr lang="en-US" altLang="en-US" sz="2100" dirty="0">
                <a:solidFill>
                  <a:schemeClr val="tx1"/>
                </a:solidFill>
                <a:latin typeface="Liberation Sans" panose="020B0604020202020204" pitchFamily="34" charset="0"/>
              </a:rPr>
              <a:t>asset account</a:t>
            </a:r>
            <a:r>
              <a:rPr lang="en-US" altLang="en-US" sz="2100" b="0" dirty="0">
                <a:solidFill>
                  <a:schemeClr val="tx1"/>
                </a:solidFill>
                <a:latin typeface="Liberation Sans" panose="020B0604020202020204" pitchFamily="34" charset="0"/>
              </a:rPr>
              <a:t>.</a:t>
            </a:r>
          </a:p>
        </p:txBody>
      </p:sp>
      <p:pic>
        <p:nvPicPr>
          <p:cNvPr id="25605" name="Picture 5"/>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992269" y="3754436"/>
            <a:ext cx="7008731"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0" name="Line 9"/>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2" name="Rectangle 1"/>
          <p:cNvSpPr/>
          <p:nvPr/>
        </p:nvSpPr>
        <p:spPr>
          <a:xfrm>
            <a:off x="1143000" y="5830669"/>
            <a:ext cx="4572000" cy="646331"/>
          </a:xfrm>
          <a:prstGeom prst="rect">
            <a:avLst/>
          </a:prstGeom>
          <a:solidFill>
            <a:schemeClr val="bg1"/>
          </a:solidFill>
          <a:ln>
            <a:noFill/>
          </a:ln>
          <a:extLs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a:spAutoFit/>
          </a:bodyPr>
          <a:lstStyle/>
          <a:p>
            <a:r>
              <a:rPr lang="en-US" sz="1200" dirty="0">
                <a:solidFill>
                  <a:schemeClr val="tx1"/>
                </a:solidFill>
                <a:latin typeface="Liberation Sans" panose="020B0604020202020204" pitchFamily="34" charset="0"/>
              </a:rPr>
              <a:t>Illustration 3-4</a:t>
            </a:r>
          </a:p>
          <a:p>
            <a:r>
              <a:rPr lang="en-US" sz="1200" b="0" dirty="0">
                <a:solidFill>
                  <a:schemeClr val="tx1"/>
                </a:solidFill>
                <a:latin typeface="Liberation Sans" panose="020B0604020202020204" pitchFamily="34" charset="0"/>
              </a:rPr>
              <a:t>Adjusting entries for prepaid</a:t>
            </a:r>
          </a:p>
          <a:p>
            <a:r>
              <a:rPr lang="en-US" sz="1200" b="0" dirty="0">
                <a:solidFill>
                  <a:schemeClr val="tx1"/>
                </a:solidFill>
                <a:latin typeface="Liberation Sans" panose="020B0604020202020204" pitchFamily="34" charset="0"/>
              </a:rPr>
              <a:t>expenses</a:t>
            </a:r>
          </a:p>
        </p:txBody>
      </p:sp>
      <p:sp>
        <p:nvSpPr>
          <p:cNvPr id="8"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006600"/>
                </a:solidFill>
                <a:latin typeface="Liberation Sans" panose="020B0604020202020204" pitchFamily="34" charset="0"/>
              </a:rPr>
              <a:t>PREPAID EXPENSES</a:t>
            </a:r>
            <a:endParaRPr lang="en-US" altLang="en-US" sz="3200" dirty="0">
              <a:solidFill>
                <a:srgbClr val="006600"/>
              </a:solidFill>
              <a:latin typeface="Liberation Sans" panose="020B0604020202020204" pitchFamily="34" charset="0"/>
            </a:endParaRPr>
          </a:p>
        </p:txBody>
      </p:sp>
      <p:sp>
        <p:nvSpPr>
          <p:cNvPr id="9"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5</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0"/>
          <p:cNvSpPr txBox="1">
            <a:spLocks noChangeArrowheads="1"/>
          </p:cNvSpPr>
          <p:nvPr/>
        </p:nvSpPr>
        <p:spPr bwMode="auto">
          <a:xfrm>
            <a:off x="609600" y="1295400"/>
            <a:ext cx="5105400" cy="3706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5000"/>
              </a:lnSpc>
              <a:spcBef>
                <a:spcPct val="0"/>
              </a:spcBef>
              <a:buClrTx/>
              <a:buSzTx/>
              <a:buFontTx/>
              <a:buNone/>
            </a:pPr>
            <a:r>
              <a:rPr lang="en-US" altLang="en-US" sz="2100" dirty="0">
                <a:solidFill>
                  <a:schemeClr val="tx1"/>
                </a:solidFill>
                <a:latin typeface="Liberation Sans" panose="020B0604020202020204" pitchFamily="34" charset="0"/>
              </a:rPr>
              <a:t>Illustration:</a:t>
            </a:r>
            <a:r>
              <a:rPr lang="en-US" altLang="en-US" sz="2100" b="0" dirty="0">
                <a:solidFill>
                  <a:schemeClr val="tx1"/>
                </a:solidFill>
                <a:latin typeface="Liberation Sans" panose="020B0604020202020204" pitchFamily="34" charset="0"/>
              </a:rPr>
              <a:t>  </a:t>
            </a:r>
            <a:r>
              <a:rPr lang="en-US" altLang="en-US" sz="2100" b="0" dirty="0" smtClean="0">
                <a:solidFill>
                  <a:schemeClr val="tx1"/>
                </a:solidFill>
                <a:latin typeface="Liberation Sans" panose="020B0604020202020204" pitchFamily="34" charset="0"/>
              </a:rPr>
              <a:t>Yazici </a:t>
            </a:r>
            <a:r>
              <a:rPr lang="en-US" altLang="en-US" sz="2100" b="0" dirty="0">
                <a:solidFill>
                  <a:schemeClr val="tx1"/>
                </a:solidFill>
                <a:latin typeface="Liberation Sans" panose="020B0604020202020204" pitchFamily="34" charset="0"/>
              </a:rPr>
              <a:t>Advertising </a:t>
            </a:r>
            <a:r>
              <a:rPr lang="en-US" altLang="en-US" sz="2100" b="0" dirty="0" smtClean="0">
                <a:solidFill>
                  <a:schemeClr val="tx1"/>
                </a:solidFill>
                <a:latin typeface="Liberation Sans" panose="020B0604020202020204" pitchFamily="34" charset="0"/>
              </a:rPr>
              <a:t>Inc. </a:t>
            </a:r>
            <a:r>
              <a:rPr lang="en-US" altLang="en-US" sz="2100" b="0" dirty="0">
                <a:solidFill>
                  <a:schemeClr val="tx1"/>
                </a:solidFill>
                <a:latin typeface="Liberation Sans" panose="020B0604020202020204" pitchFamily="34" charset="0"/>
              </a:rPr>
              <a:t>Inc. purchased supplies costing </a:t>
            </a:r>
            <a:r>
              <a:rPr lang="en-US" altLang="en-US" sz="2100" b="0" dirty="0" smtClean="0">
                <a:solidFill>
                  <a:schemeClr val="tx1"/>
                </a:solidFill>
                <a:latin typeface="Calibri"/>
              </a:rPr>
              <a:t>₺</a:t>
            </a:r>
            <a:r>
              <a:rPr lang="en-US" altLang="en-US" sz="2100" b="0" dirty="0" smtClean="0">
                <a:solidFill>
                  <a:schemeClr val="tx1"/>
                </a:solidFill>
                <a:latin typeface="Liberation Sans" panose="020B0604020202020204" pitchFamily="34" charset="0"/>
              </a:rPr>
              <a:t>2,500 </a:t>
            </a:r>
            <a:r>
              <a:rPr lang="en-US" altLang="en-US" sz="2100" b="0" dirty="0">
                <a:solidFill>
                  <a:schemeClr val="tx1"/>
                </a:solidFill>
                <a:latin typeface="Liberation Sans" panose="020B0604020202020204" pitchFamily="34" charset="0"/>
              </a:rPr>
              <a:t>on October 5. </a:t>
            </a:r>
            <a:r>
              <a:rPr lang="en-US" altLang="en-US" sz="2100" b="0" dirty="0" smtClean="0">
                <a:solidFill>
                  <a:schemeClr val="tx1"/>
                </a:solidFill>
                <a:latin typeface="Liberation Sans" panose="020B0604020202020204" pitchFamily="34" charset="0"/>
              </a:rPr>
              <a:t>Yazici </a:t>
            </a:r>
            <a:r>
              <a:rPr lang="en-US" altLang="en-US" sz="2100" b="0" dirty="0">
                <a:solidFill>
                  <a:schemeClr val="tx1"/>
                </a:solidFill>
                <a:latin typeface="Liberation Sans" panose="020B0604020202020204" pitchFamily="34" charset="0"/>
              </a:rPr>
              <a:t>recorded the purchase by increasing (debiting) the asset Supplies. This account shows a balance of </a:t>
            </a:r>
            <a:r>
              <a:rPr lang="en-US" altLang="en-US" sz="2100" b="0" dirty="0" smtClean="0">
                <a:solidFill>
                  <a:schemeClr val="tx1"/>
                </a:solidFill>
                <a:latin typeface="Calibri"/>
              </a:rPr>
              <a:t>₺</a:t>
            </a:r>
            <a:r>
              <a:rPr lang="en-US" altLang="en-US" sz="2100" b="0" dirty="0" smtClean="0">
                <a:solidFill>
                  <a:schemeClr val="tx1"/>
                </a:solidFill>
                <a:latin typeface="Liberation Sans" panose="020B0604020202020204" pitchFamily="34" charset="0"/>
              </a:rPr>
              <a:t>2,500 </a:t>
            </a:r>
            <a:r>
              <a:rPr lang="en-US" altLang="en-US" sz="2100" b="0" dirty="0">
                <a:solidFill>
                  <a:schemeClr val="tx1"/>
                </a:solidFill>
                <a:latin typeface="Liberation Sans" panose="020B0604020202020204" pitchFamily="34" charset="0"/>
              </a:rPr>
              <a:t>in the October 31 trial balance. An inventory count at the close of business on October 31 reveals that </a:t>
            </a:r>
            <a:r>
              <a:rPr lang="en-US" altLang="en-US" sz="2100" b="0" dirty="0" smtClean="0">
                <a:solidFill>
                  <a:schemeClr val="tx1"/>
                </a:solidFill>
                <a:latin typeface="Calibri"/>
              </a:rPr>
              <a:t>₺</a:t>
            </a:r>
            <a:r>
              <a:rPr lang="en-US" altLang="en-US" sz="2100" b="0" dirty="0" smtClean="0">
                <a:solidFill>
                  <a:schemeClr val="tx1"/>
                </a:solidFill>
                <a:latin typeface="Liberation Sans" panose="020B0604020202020204" pitchFamily="34" charset="0"/>
              </a:rPr>
              <a:t>1,000 </a:t>
            </a:r>
            <a:r>
              <a:rPr lang="en-US" altLang="en-US" sz="2100" b="0" dirty="0">
                <a:solidFill>
                  <a:schemeClr val="tx1"/>
                </a:solidFill>
                <a:latin typeface="Liberation Sans" panose="020B0604020202020204" pitchFamily="34" charset="0"/>
              </a:rPr>
              <a:t>of supplies are still on hand.</a:t>
            </a:r>
          </a:p>
        </p:txBody>
      </p:sp>
      <p:sp>
        <p:nvSpPr>
          <p:cNvPr id="315429" name="Text Box 37"/>
          <p:cNvSpPr txBox="1">
            <a:spLocks noChangeArrowheads="1"/>
          </p:cNvSpPr>
          <p:nvPr/>
        </p:nvSpPr>
        <p:spPr bwMode="auto">
          <a:xfrm>
            <a:off x="1981200" y="5683250"/>
            <a:ext cx="3505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457200">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50000"/>
              </a:spcBef>
              <a:buClrTx/>
              <a:buSzTx/>
              <a:buFontTx/>
              <a:buNone/>
            </a:pPr>
            <a:r>
              <a:rPr lang="en-US" altLang="en-US" sz="2100" b="0" dirty="0">
                <a:solidFill>
                  <a:schemeClr val="tx1"/>
                </a:solidFill>
                <a:latin typeface="Liberation Sans" panose="020B0604020202020204" pitchFamily="34" charset="0"/>
                <a:cs typeface="Arial" charset="0"/>
              </a:rPr>
              <a:t>Supplies</a:t>
            </a:r>
          </a:p>
        </p:txBody>
      </p:sp>
      <p:sp>
        <p:nvSpPr>
          <p:cNvPr id="315432" name="Text Box 40"/>
          <p:cNvSpPr txBox="1">
            <a:spLocks noChangeArrowheads="1"/>
          </p:cNvSpPr>
          <p:nvPr/>
        </p:nvSpPr>
        <p:spPr bwMode="auto">
          <a:xfrm>
            <a:off x="5867400" y="5683250"/>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2100" b="0" dirty="0">
                <a:solidFill>
                  <a:schemeClr val="tx1"/>
                </a:solidFill>
                <a:latin typeface="Liberation Sans" panose="020B0604020202020204" pitchFamily="34" charset="0"/>
                <a:cs typeface="Arial" charset="0"/>
              </a:rPr>
              <a:t>1,500</a:t>
            </a:r>
          </a:p>
        </p:txBody>
      </p:sp>
      <p:sp>
        <p:nvSpPr>
          <p:cNvPr id="315433" name="Text Box 41"/>
          <p:cNvSpPr txBox="1">
            <a:spLocks noChangeArrowheads="1"/>
          </p:cNvSpPr>
          <p:nvPr/>
        </p:nvSpPr>
        <p:spPr bwMode="auto">
          <a:xfrm>
            <a:off x="1981200" y="5224463"/>
            <a:ext cx="38100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50000"/>
              </a:spcBef>
              <a:buClrTx/>
              <a:buSzTx/>
              <a:buFontTx/>
              <a:buNone/>
            </a:pPr>
            <a:r>
              <a:rPr lang="en-US" altLang="en-US" sz="2100" b="0" dirty="0">
                <a:solidFill>
                  <a:schemeClr val="tx1"/>
                </a:solidFill>
                <a:latin typeface="Liberation Sans" panose="020B0604020202020204" pitchFamily="34" charset="0"/>
                <a:cs typeface="Arial" charset="0"/>
              </a:rPr>
              <a:t>Supplies Expense</a:t>
            </a:r>
          </a:p>
        </p:txBody>
      </p:sp>
      <p:sp>
        <p:nvSpPr>
          <p:cNvPr id="315434" name="Text Box 42"/>
          <p:cNvSpPr txBox="1">
            <a:spLocks noChangeArrowheads="1"/>
          </p:cNvSpPr>
          <p:nvPr/>
        </p:nvSpPr>
        <p:spPr bwMode="auto">
          <a:xfrm>
            <a:off x="4876800" y="5224463"/>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2100" b="0" dirty="0">
                <a:solidFill>
                  <a:schemeClr val="tx1"/>
                </a:solidFill>
                <a:latin typeface="Liberation Sans" panose="020B0604020202020204" pitchFamily="34" charset="0"/>
                <a:cs typeface="Arial" charset="0"/>
              </a:rPr>
              <a:t>1,500</a:t>
            </a:r>
          </a:p>
        </p:txBody>
      </p:sp>
      <p:sp>
        <p:nvSpPr>
          <p:cNvPr id="26631" name="Text Box 48"/>
          <p:cNvSpPr txBox="1">
            <a:spLocks noChangeArrowheads="1"/>
          </p:cNvSpPr>
          <p:nvPr/>
        </p:nvSpPr>
        <p:spPr bwMode="auto">
          <a:xfrm>
            <a:off x="609600" y="5224463"/>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rIns="0">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50000"/>
              </a:spcBef>
              <a:buClrTx/>
              <a:buSzTx/>
              <a:buFontTx/>
              <a:buNone/>
            </a:pPr>
            <a:r>
              <a:rPr lang="en-US" altLang="en-US" sz="2100" b="0" dirty="0">
                <a:solidFill>
                  <a:schemeClr val="tx1"/>
                </a:solidFill>
                <a:latin typeface="Liberation Sans" panose="020B0604020202020204" pitchFamily="34" charset="0"/>
                <a:cs typeface="Arial" charset="0"/>
              </a:rPr>
              <a:t>Oct. 31</a:t>
            </a:r>
          </a:p>
        </p:txBody>
      </p:sp>
      <p:sp>
        <p:nvSpPr>
          <p:cNvPr id="22538" name="Line 16"/>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pic>
        <p:nvPicPr>
          <p:cNvPr id="26634" name="Picture 13"/>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6338888" y="1262063"/>
            <a:ext cx="2119312" cy="3767137"/>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14"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006600"/>
                </a:solidFill>
                <a:latin typeface="Liberation Sans" panose="020B0604020202020204" pitchFamily="34" charset="0"/>
              </a:rPr>
              <a:t>PREPAID EXPENSES</a:t>
            </a:r>
            <a:endParaRPr lang="en-US" altLang="en-US" sz="3200" dirty="0">
              <a:solidFill>
                <a:srgbClr val="006600"/>
              </a:solidFill>
              <a:latin typeface="Liberation Sans" panose="020B0604020202020204" pitchFamily="34" charset="0"/>
            </a:endParaRPr>
          </a:p>
        </p:txBody>
      </p:sp>
      <p:sp>
        <p:nvSpPr>
          <p:cNvPr id="16"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5</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5433"/>
                                        </p:tgtEl>
                                        <p:attrNameLst>
                                          <p:attrName>style.visibility</p:attrName>
                                        </p:attrNameLst>
                                      </p:cBhvr>
                                      <p:to>
                                        <p:strVal val="visible"/>
                                      </p:to>
                                    </p:set>
                                    <p:animEffect transition="in" filter="wipe(left)">
                                      <p:cBhvr>
                                        <p:cTn id="7" dur="500"/>
                                        <p:tgtEl>
                                          <p:spTgt spid="31543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5434"/>
                                        </p:tgtEl>
                                        <p:attrNameLst>
                                          <p:attrName>style.visibility</p:attrName>
                                        </p:attrNameLst>
                                      </p:cBhvr>
                                      <p:to>
                                        <p:strVal val="visible"/>
                                      </p:to>
                                    </p:set>
                                    <p:animEffect transition="in" filter="wipe(left)">
                                      <p:cBhvr>
                                        <p:cTn id="11" dur="500"/>
                                        <p:tgtEl>
                                          <p:spTgt spid="315434"/>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15429"/>
                                        </p:tgtEl>
                                        <p:attrNameLst>
                                          <p:attrName>style.visibility</p:attrName>
                                        </p:attrNameLst>
                                      </p:cBhvr>
                                      <p:to>
                                        <p:strVal val="visible"/>
                                      </p:to>
                                    </p:set>
                                    <p:animEffect transition="in" filter="wipe(left)">
                                      <p:cBhvr>
                                        <p:cTn id="15" dur="500"/>
                                        <p:tgtEl>
                                          <p:spTgt spid="315429"/>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15432"/>
                                        </p:tgtEl>
                                        <p:attrNameLst>
                                          <p:attrName>style.visibility</p:attrName>
                                        </p:attrNameLst>
                                      </p:cBhvr>
                                      <p:to>
                                        <p:strVal val="visible"/>
                                      </p:to>
                                    </p:set>
                                    <p:animEffect transition="in" filter="wipe(left)">
                                      <p:cBhvr>
                                        <p:cTn id="19" dur="500"/>
                                        <p:tgtEl>
                                          <p:spTgt spid="315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429" grpId="0" autoUpdateAnimBg="0"/>
      <p:bldP spid="315432" grpId="0" autoUpdateAnimBg="0"/>
      <p:bldP spid="315433" grpId="0" autoUpdateAnimBg="0"/>
      <p:bldP spid="315434"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91152"/>
            <a:ext cx="8848725" cy="5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25104" y="5396552"/>
            <a:ext cx="19050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solidFill>
                  <a:schemeClr val="tx1"/>
                </a:solidFill>
                <a:latin typeface="Liberation Sans" panose="020B0604020202020204" pitchFamily="34" charset="0"/>
              </a:rPr>
              <a:t>Illustration </a:t>
            </a:r>
            <a:r>
              <a:rPr lang="en-US" sz="1200" dirty="0" smtClean="0">
                <a:solidFill>
                  <a:schemeClr val="tx1"/>
                </a:solidFill>
                <a:latin typeface="Liberation Sans" panose="020B0604020202020204" pitchFamily="34" charset="0"/>
              </a:rPr>
              <a:t>3-5</a:t>
            </a:r>
            <a:endParaRPr lang="en-US" sz="1200" b="1" dirty="0">
              <a:solidFill>
                <a:schemeClr val="tx1"/>
              </a:solidFill>
              <a:latin typeface="Liberation Sans" panose="020B0604020202020204" pitchFamily="34" charset="0"/>
            </a:endParaRPr>
          </a:p>
          <a:p>
            <a:pPr algn="l"/>
            <a:r>
              <a:rPr lang="en-US" sz="1200" b="0" dirty="0" smtClean="0">
                <a:solidFill>
                  <a:schemeClr val="tx1"/>
                </a:solidFill>
                <a:latin typeface="Liberation Sans" panose="020B0604020202020204" pitchFamily="34" charset="0"/>
              </a:rPr>
              <a:t>Adjustment for supplies</a:t>
            </a:r>
            <a:endParaRPr lang="en-US" sz="1200" b="0" dirty="0">
              <a:solidFill>
                <a:schemeClr val="tx1"/>
              </a:solidFill>
              <a:latin typeface="Liberation Sans" panose="020B0604020202020204" pitchFamily="34" charset="0"/>
            </a:endParaRPr>
          </a:p>
        </p:txBody>
      </p:sp>
      <p:sp>
        <p:nvSpPr>
          <p:cNvPr id="8"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5</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563086101"/>
      </p:ext>
    </p:extLst>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0"/>
          <p:cNvSpPr txBox="1">
            <a:spLocks noChangeArrowheads="1"/>
          </p:cNvSpPr>
          <p:nvPr/>
        </p:nvSpPr>
        <p:spPr bwMode="auto">
          <a:xfrm>
            <a:off x="609600" y="1295400"/>
            <a:ext cx="5638800" cy="330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5000"/>
              </a:lnSpc>
              <a:spcBef>
                <a:spcPct val="0"/>
              </a:spcBef>
              <a:buClrTx/>
              <a:buSzTx/>
              <a:buFontTx/>
              <a:buNone/>
            </a:pPr>
            <a:r>
              <a:rPr lang="en-US" altLang="en-US" sz="2100" dirty="0">
                <a:solidFill>
                  <a:schemeClr val="tx1"/>
                </a:solidFill>
                <a:latin typeface="Liberation Sans" panose="020B0604020202020204" pitchFamily="34" charset="0"/>
              </a:rPr>
              <a:t>Illustration:</a:t>
            </a:r>
            <a:r>
              <a:rPr lang="en-US" altLang="en-US" sz="2100" b="0" dirty="0">
                <a:solidFill>
                  <a:schemeClr val="tx1"/>
                </a:solidFill>
                <a:latin typeface="Liberation Sans" panose="020B0604020202020204" pitchFamily="34" charset="0"/>
              </a:rPr>
              <a:t>  On October 4, </a:t>
            </a:r>
            <a:r>
              <a:rPr lang="en-US" altLang="en-US" sz="2100" b="0" dirty="0" smtClean="0">
                <a:solidFill>
                  <a:schemeClr val="tx1"/>
                </a:solidFill>
                <a:latin typeface="Liberation Sans" panose="020B0604020202020204" pitchFamily="34" charset="0"/>
              </a:rPr>
              <a:t>Yazici </a:t>
            </a:r>
            <a:r>
              <a:rPr lang="en-US" altLang="en-US" sz="2100" b="0" dirty="0">
                <a:solidFill>
                  <a:schemeClr val="tx1"/>
                </a:solidFill>
                <a:latin typeface="Liberation Sans" panose="020B0604020202020204" pitchFamily="34" charset="0"/>
              </a:rPr>
              <a:t>Advertising </a:t>
            </a:r>
            <a:r>
              <a:rPr lang="en-US" altLang="en-US" sz="2100" b="0" dirty="0" smtClean="0">
                <a:solidFill>
                  <a:schemeClr val="tx1"/>
                </a:solidFill>
                <a:latin typeface="Liberation Sans" panose="020B0604020202020204" pitchFamily="34" charset="0"/>
              </a:rPr>
              <a:t>Inc. </a:t>
            </a:r>
            <a:r>
              <a:rPr lang="en-US" altLang="en-US" sz="2100" b="0" dirty="0">
                <a:solidFill>
                  <a:schemeClr val="tx1"/>
                </a:solidFill>
                <a:latin typeface="Liberation Sans" panose="020B0604020202020204" pitchFamily="34" charset="0"/>
              </a:rPr>
              <a:t>paid </a:t>
            </a:r>
            <a:r>
              <a:rPr lang="en-US" altLang="en-US" sz="2100" b="0" dirty="0" smtClean="0">
                <a:solidFill>
                  <a:schemeClr val="tx1"/>
                </a:solidFill>
                <a:latin typeface="Calibri"/>
              </a:rPr>
              <a:t>₺</a:t>
            </a:r>
            <a:r>
              <a:rPr lang="en-US" altLang="en-US" sz="2100" b="0" dirty="0" smtClean="0">
                <a:solidFill>
                  <a:schemeClr val="tx1"/>
                </a:solidFill>
                <a:latin typeface="Liberation Sans" panose="020B0604020202020204" pitchFamily="34" charset="0"/>
              </a:rPr>
              <a:t>600 </a:t>
            </a:r>
            <a:r>
              <a:rPr lang="en-US" altLang="en-US" sz="2100" b="0" dirty="0">
                <a:solidFill>
                  <a:schemeClr val="tx1"/>
                </a:solidFill>
                <a:latin typeface="Liberation Sans" panose="020B0604020202020204" pitchFamily="34" charset="0"/>
              </a:rPr>
              <a:t>for a one-year fire insurance policy. Coverage began on October 1. </a:t>
            </a:r>
            <a:r>
              <a:rPr lang="en-US" altLang="en-US" sz="2100" b="0" dirty="0" smtClean="0">
                <a:solidFill>
                  <a:schemeClr val="tx1"/>
                </a:solidFill>
                <a:latin typeface="Liberation Sans" panose="020B0604020202020204" pitchFamily="34" charset="0"/>
              </a:rPr>
              <a:t>Yazici </a:t>
            </a:r>
            <a:r>
              <a:rPr lang="en-US" altLang="en-US" sz="2100" b="0" dirty="0">
                <a:solidFill>
                  <a:schemeClr val="tx1"/>
                </a:solidFill>
                <a:latin typeface="Liberation Sans" panose="020B0604020202020204" pitchFamily="34" charset="0"/>
              </a:rPr>
              <a:t>recorded the payment by increasing (debiting) Prepaid Insurance. This account shows a balance of </a:t>
            </a:r>
            <a:r>
              <a:rPr lang="en-US" altLang="en-US" sz="2100" b="0" dirty="0" smtClean="0">
                <a:solidFill>
                  <a:schemeClr val="tx1"/>
                </a:solidFill>
                <a:latin typeface="Calibri"/>
              </a:rPr>
              <a:t>₺</a:t>
            </a:r>
            <a:r>
              <a:rPr lang="en-US" altLang="en-US" sz="2100" b="0" dirty="0" smtClean="0">
                <a:solidFill>
                  <a:schemeClr val="tx1"/>
                </a:solidFill>
                <a:latin typeface="Liberation Sans" panose="020B0604020202020204" pitchFamily="34" charset="0"/>
              </a:rPr>
              <a:t>600 </a:t>
            </a:r>
            <a:r>
              <a:rPr lang="en-US" altLang="en-US" sz="2100" b="0" dirty="0">
                <a:solidFill>
                  <a:schemeClr val="tx1"/>
                </a:solidFill>
                <a:latin typeface="Liberation Sans" panose="020B0604020202020204" pitchFamily="34" charset="0"/>
              </a:rPr>
              <a:t>in the October 31 trial balance.  Insurance of </a:t>
            </a:r>
            <a:r>
              <a:rPr lang="en-US" altLang="en-US" sz="2100" b="0" dirty="0" smtClean="0">
                <a:solidFill>
                  <a:schemeClr val="tx1"/>
                </a:solidFill>
                <a:latin typeface="Calibri"/>
              </a:rPr>
              <a:t>₺</a:t>
            </a:r>
            <a:r>
              <a:rPr lang="en-US" altLang="en-US" sz="2100" b="0" dirty="0" smtClean="0">
                <a:solidFill>
                  <a:schemeClr val="tx1"/>
                </a:solidFill>
                <a:latin typeface="Liberation Sans" panose="020B0604020202020204" pitchFamily="34" charset="0"/>
              </a:rPr>
              <a:t>50 (</a:t>
            </a:r>
            <a:r>
              <a:rPr lang="en-US" altLang="en-US" sz="2100" b="0" dirty="0" smtClean="0">
                <a:solidFill>
                  <a:schemeClr val="tx1"/>
                </a:solidFill>
                <a:latin typeface="Calibri"/>
              </a:rPr>
              <a:t>₺</a:t>
            </a:r>
            <a:r>
              <a:rPr lang="en-US" altLang="en-US" sz="2100" b="0" dirty="0" smtClean="0">
                <a:solidFill>
                  <a:schemeClr val="tx1"/>
                </a:solidFill>
                <a:latin typeface="Liberation Sans" panose="020B0604020202020204" pitchFamily="34" charset="0"/>
              </a:rPr>
              <a:t>600 </a:t>
            </a:r>
            <a:r>
              <a:rPr lang="en-US" altLang="en-US" sz="2100" b="0" dirty="0">
                <a:solidFill>
                  <a:schemeClr val="tx1"/>
                </a:solidFill>
                <a:latin typeface="Liberation Sans" panose="020B0604020202020204" pitchFamily="34" charset="0"/>
                <a:cs typeface="Arial" charset="0"/>
              </a:rPr>
              <a:t>÷</a:t>
            </a:r>
            <a:r>
              <a:rPr lang="en-US" altLang="en-US" sz="2100" b="0" dirty="0">
                <a:solidFill>
                  <a:schemeClr val="tx1"/>
                </a:solidFill>
                <a:latin typeface="Liberation Sans" panose="020B0604020202020204" pitchFamily="34" charset="0"/>
              </a:rPr>
              <a:t> 12) expires each month.</a:t>
            </a:r>
          </a:p>
        </p:txBody>
      </p:sp>
      <p:sp>
        <p:nvSpPr>
          <p:cNvPr id="315429" name="Text Box 37"/>
          <p:cNvSpPr txBox="1">
            <a:spLocks noChangeArrowheads="1"/>
          </p:cNvSpPr>
          <p:nvPr/>
        </p:nvSpPr>
        <p:spPr bwMode="auto">
          <a:xfrm>
            <a:off x="1981200" y="5607050"/>
            <a:ext cx="3505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457200">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50000"/>
              </a:spcBef>
              <a:buClrTx/>
              <a:buSzTx/>
              <a:buFontTx/>
              <a:buNone/>
            </a:pPr>
            <a:r>
              <a:rPr lang="en-US" altLang="en-US" sz="2100" b="0" dirty="0">
                <a:solidFill>
                  <a:schemeClr val="tx1"/>
                </a:solidFill>
                <a:latin typeface="Liberation Sans" panose="020B0604020202020204" pitchFamily="34" charset="0"/>
                <a:cs typeface="Arial" charset="0"/>
              </a:rPr>
              <a:t>Prepaid Insurance</a:t>
            </a:r>
          </a:p>
        </p:txBody>
      </p:sp>
      <p:sp>
        <p:nvSpPr>
          <p:cNvPr id="315432" name="Text Box 40"/>
          <p:cNvSpPr txBox="1">
            <a:spLocks noChangeArrowheads="1"/>
          </p:cNvSpPr>
          <p:nvPr/>
        </p:nvSpPr>
        <p:spPr bwMode="auto">
          <a:xfrm>
            <a:off x="5791200" y="5607050"/>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2100" b="0" dirty="0">
                <a:solidFill>
                  <a:schemeClr val="tx1"/>
                </a:solidFill>
                <a:latin typeface="Liberation Sans" panose="020B0604020202020204" pitchFamily="34" charset="0"/>
                <a:cs typeface="Arial" charset="0"/>
              </a:rPr>
              <a:t>50</a:t>
            </a:r>
          </a:p>
        </p:txBody>
      </p:sp>
      <p:sp>
        <p:nvSpPr>
          <p:cNvPr id="315433" name="Text Box 41"/>
          <p:cNvSpPr txBox="1">
            <a:spLocks noChangeArrowheads="1"/>
          </p:cNvSpPr>
          <p:nvPr/>
        </p:nvSpPr>
        <p:spPr bwMode="auto">
          <a:xfrm>
            <a:off x="1981200" y="5148263"/>
            <a:ext cx="2971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50000"/>
              </a:spcBef>
              <a:buClrTx/>
              <a:buSzTx/>
              <a:buFontTx/>
              <a:buNone/>
            </a:pPr>
            <a:r>
              <a:rPr lang="en-US" altLang="en-US" sz="2100" b="0" dirty="0">
                <a:solidFill>
                  <a:schemeClr val="tx1"/>
                </a:solidFill>
                <a:latin typeface="Liberation Sans" panose="020B0604020202020204" pitchFamily="34" charset="0"/>
                <a:cs typeface="Arial" charset="0"/>
              </a:rPr>
              <a:t>Insurance Expense</a:t>
            </a:r>
          </a:p>
        </p:txBody>
      </p:sp>
      <p:sp>
        <p:nvSpPr>
          <p:cNvPr id="315434" name="Text Box 42"/>
          <p:cNvSpPr txBox="1">
            <a:spLocks noChangeArrowheads="1"/>
          </p:cNvSpPr>
          <p:nvPr/>
        </p:nvSpPr>
        <p:spPr bwMode="auto">
          <a:xfrm>
            <a:off x="4800600" y="5148263"/>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2100" b="0" dirty="0">
                <a:solidFill>
                  <a:schemeClr val="tx1"/>
                </a:solidFill>
                <a:latin typeface="Liberation Sans" panose="020B0604020202020204" pitchFamily="34" charset="0"/>
                <a:cs typeface="Arial" charset="0"/>
              </a:rPr>
              <a:t>50</a:t>
            </a:r>
          </a:p>
        </p:txBody>
      </p:sp>
      <p:sp>
        <p:nvSpPr>
          <p:cNvPr id="28679" name="Text Box 48"/>
          <p:cNvSpPr txBox="1">
            <a:spLocks noChangeArrowheads="1"/>
          </p:cNvSpPr>
          <p:nvPr/>
        </p:nvSpPr>
        <p:spPr bwMode="auto">
          <a:xfrm>
            <a:off x="609600" y="5148263"/>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rIns="0">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50000"/>
              </a:spcBef>
              <a:buClrTx/>
              <a:buSzTx/>
              <a:buFontTx/>
              <a:buNone/>
            </a:pPr>
            <a:r>
              <a:rPr lang="en-US" altLang="en-US" sz="2100" b="0" dirty="0">
                <a:solidFill>
                  <a:schemeClr val="tx1"/>
                </a:solidFill>
                <a:latin typeface="Liberation Sans" panose="020B0604020202020204" pitchFamily="34" charset="0"/>
                <a:cs typeface="Arial" charset="0"/>
              </a:rPr>
              <a:t>Oct. 31</a:t>
            </a:r>
          </a:p>
        </p:txBody>
      </p:sp>
      <p:sp>
        <p:nvSpPr>
          <p:cNvPr id="24586" name="Line 10"/>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4"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006600"/>
                </a:solidFill>
                <a:latin typeface="Liberation Sans" panose="020B0604020202020204" pitchFamily="34" charset="0"/>
              </a:rPr>
              <a:t>PREPAID EXPENSES</a:t>
            </a:r>
            <a:endParaRPr lang="en-US" altLang="en-US" sz="3200" dirty="0">
              <a:solidFill>
                <a:srgbClr val="006600"/>
              </a:solidFill>
              <a:latin typeface="Liberation Sans" panose="020B0604020202020204"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5930" y="609600"/>
            <a:ext cx="2040870" cy="4287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5</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5433"/>
                                        </p:tgtEl>
                                        <p:attrNameLst>
                                          <p:attrName>style.visibility</p:attrName>
                                        </p:attrNameLst>
                                      </p:cBhvr>
                                      <p:to>
                                        <p:strVal val="visible"/>
                                      </p:to>
                                    </p:set>
                                    <p:animEffect transition="in" filter="wipe(left)">
                                      <p:cBhvr>
                                        <p:cTn id="7" dur="500"/>
                                        <p:tgtEl>
                                          <p:spTgt spid="31543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5434"/>
                                        </p:tgtEl>
                                        <p:attrNameLst>
                                          <p:attrName>style.visibility</p:attrName>
                                        </p:attrNameLst>
                                      </p:cBhvr>
                                      <p:to>
                                        <p:strVal val="visible"/>
                                      </p:to>
                                    </p:set>
                                    <p:animEffect transition="in" filter="wipe(left)">
                                      <p:cBhvr>
                                        <p:cTn id="11" dur="500"/>
                                        <p:tgtEl>
                                          <p:spTgt spid="315434"/>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15429"/>
                                        </p:tgtEl>
                                        <p:attrNameLst>
                                          <p:attrName>style.visibility</p:attrName>
                                        </p:attrNameLst>
                                      </p:cBhvr>
                                      <p:to>
                                        <p:strVal val="visible"/>
                                      </p:to>
                                    </p:set>
                                    <p:animEffect transition="in" filter="wipe(left)">
                                      <p:cBhvr>
                                        <p:cTn id="15" dur="500"/>
                                        <p:tgtEl>
                                          <p:spTgt spid="315429"/>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15432"/>
                                        </p:tgtEl>
                                        <p:attrNameLst>
                                          <p:attrName>style.visibility</p:attrName>
                                        </p:attrNameLst>
                                      </p:cBhvr>
                                      <p:to>
                                        <p:strVal val="visible"/>
                                      </p:to>
                                    </p:set>
                                    <p:animEffect transition="in" filter="wipe(left)">
                                      <p:cBhvr>
                                        <p:cTn id="19" dur="500"/>
                                        <p:tgtEl>
                                          <p:spTgt spid="315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429" grpId="0" autoUpdateAnimBg="0"/>
      <p:bldP spid="315432" grpId="0" autoUpdateAnimBg="0"/>
      <p:bldP spid="315433" grpId="0" autoUpdateAnimBg="0"/>
      <p:bldP spid="315434"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4952" y="5454639"/>
            <a:ext cx="19050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solidFill>
                  <a:schemeClr val="tx1"/>
                </a:solidFill>
                <a:latin typeface="Liberation Sans" panose="020B0604020202020204" pitchFamily="34" charset="0"/>
              </a:rPr>
              <a:t>Illustration </a:t>
            </a:r>
            <a:r>
              <a:rPr lang="en-US" sz="1200" dirty="0" smtClean="0">
                <a:solidFill>
                  <a:schemeClr val="tx1"/>
                </a:solidFill>
                <a:latin typeface="Liberation Sans" panose="020B0604020202020204" pitchFamily="34" charset="0"/>
              </a:rPr>
              <a:t>3-6</a:t>
            </a:r>
            <a:endParaRPr lang="en-US" sz="1200" b="1" dirty="0">
              <a:solidFill>
                <a:schemeClr val="tx1"/>
              </a:solidFill>
              <a:latin typeface="Liberation Sans" panose="020B0604020202020204" pitchFamily="34" charset="0"/>
            </a:endParaRPr>
          </a:p>
          <a:p>
            <a:pPr algn="l"/>
            <a:r>
              <a:rPr lang="en-US" sz="1200" b="0" dirty="0" smtClean="0">
                <a:solidFill>
                  <a:schemeClr val="tx1"/>
                </a:solidFill>
                <a:latin typeface="Liberation Sans" panose="020B0604020202020204" pitchFamily="34" charset="0"/>
              </a:rPr>
              <a:t>Adjustment for insurance</a:t>
            </a:r>
            <a:endParaRPr lang="en-US" sz="1200" b="0" dirty="0">
              <a:solidFill>
                <a:schemeClr val="tx1"/>
              </a:solidFill>
              <a:latin typeface="Liberation Sans" panose="020B0604020202020204" pitchFamily="34" charset="0"/>
            </a:endParaRPr>
          </a:p>
        </p:txBody>
      </p:sp>
      <p:pic>
        <p:nvPicPr>
          <p:cNvPr id="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63856"/>
            <a:ext cx="8686800" cy="516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5</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302019610"/>
      </p:ext>
    </p:extLst>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Line 6"/>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30724" name="Text Box 2"/>
          <p:cNvSpPr txBox="1">
            <a:spLocks noChangeArrowheads="1"/>
          </p:cNvSpPr>
          <p:nvPr/>
        </p:nvSpPr>
        <p:spPr bwMode="auto">
          <a:xfrm>
            <a:off x="609600" y="1295400"/>
            <a:ext cx="7620000" cy="4127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5000"/>
              </a:lnSpc>
              <a:spcBef>
                <a:spcPts val="1200"/>
              </a:spcBef>
              <a:buClrTx/>
              <a:buSzPct val="80000"/>
              <a:buFontTx/>
              <a:buNone/>
            </a:pPr>
            <a:r>
              <a:rPr lang="en-US" altLang="en-US" sz="2600" dirty="0" smtClean="0">
                <a:solidFill>
                  <a:schemeClr val="tx1"/>
                </a:solidFill>
                <a:latin typeface="Liberation Sans" panose="020B0604020202020204" pitchFamily="34" charset="0"/>
              </a:rPr>
              <a:t>DEPRECIATION</a:t>
            </a:r>
            <a:endParaRPr lang="en-US" altLang="en-US" sz="2600" b="0" dirty="0" smtClean="0">
              <a:solidFill>
                <a:schemeClr val="tx1"/>
              </a:solidFill>
              <a:latin typeface="Liberation Sans" panose="020B0604020202020204" pitchFamily="34" charset="0"/>
            </a:endParaRPr>
          </a:p>
          <a:p>
            <a:pPr lvl="1">
              <a:lnSpc>
                <a:spcPct val="125000"/>
              </a:lnSpc>
              <a:spcBef>
                <a:spcPts val="1200"/>
              </a:spcBef>
              <a:buClr>
                <a:srgbClr val="CC0000"/>
              </a:buClr>
              <a:buSzPct val="80000"/>
              <a:buFont typeface="Wingdings" pitchFamily="2" charset="2"/>
              <a:buChar char="u"/>
            </a:pPr>
            <a:r>
              <a:rPr lang="en-US" altLang="en-US" sz="2200" dirty="0" smtClean="0">
                <a:solidFill>
                  <a:schemeClr val="tx1"/>
                </a:solidFill>
                <a:latin typeface="Liberation Sans" panose="020B0604020202020204" pitchFamily="34" charset="0"/>
              </a:rPr>
              <a:t>Buildings</a:t>
            </a:r>
            <a:r>
              <a:rPr lang="en-US" altLang="en-US" sz="2200" b="0" dirty="0">
                <a:solidFill>
                  <a:schemeClr val="tx1"/>
                </a:solidFill>
                <a:latin typeface="Liberation Sans" panose="020B0604020202020204" pitchFamily="34" charset="0"/>
              </a:rPr>
              <a:t>, </a:t>
            </a:r>
            <a:r>
              <a:rPr lang="en-US" altLang="en-US" sz="2200" dirty="0">
                <a:solidFill>
                  <a:schemeClr val="tx1"/>
                </a:solidFill>
                <a:latin typeface="Liberation Sans" panose="020B0604020202020204" pitchFamily="34" charset="0"/>
              </a:rPr>
              <a:t>equipment</a:t>
            </a:r>
            <a:r>
              <a:rPr lang="en-US" altLang="en-US" sz="2200" b="0" dirty="0">
                <a:solidFill>
                  <a:schemeClr val="tx1"/>
                </a:solidFill>
                <a:latin typeface="Liberation Sans" panose="020B0604020202020204" pitchFamily="34" charset="0"/>
              </a:rPr>
              <a:t>, and </a:t>
            </a:r>
            <a:r>
              <a:rPr lang="en-US" altLang="en-US" sz="2200" dirty="0">
                <a:solidFill>
                  <a:schemeClr val="tx1"/>
                </a:solidFill>
                <a:latin typeface="Liberation Sans" panose="020B0604020202020204" pitchFamily="34" charset="0"/>
              </a:rPr>
              <a:t>motor vehicles</a:t>
            </a:r>
            <a:r>
              <a:rPr lang="en-US" altLang="en-US" sz="2200" b="0" dirty="0">
                <a:solidFill>
                  <a:schemeClr val="tx1"/>
                </a:solidFill>
                <a:latin typeface="Liberation Sans" panose="020B0604020202020204" pitchFamily="34" charset="0"/>
              </a:rPr>
              <a:t> (assets that provide service for many years) are </a:t>
            </a:r>
            <a:r>
              <a:rPr lang="en-US" altLang="en-US" sz="2200" dirty="0">
                <a:solidFill>
                  <a:schemeClr val="tx1"/>
                </a:solidFill>
                <a:latin typeface="Liberation Sans" panose="020B0604020202020204" pitchFamily="34" charset="0"/>
              </a:rPr>
              <a:t>recorded as assets</a:t>
            </a:r>
            <a:r>
              <a:rPr lang="en-US" altLang="en-US" sz="2200" b="0" dirty="0">
                <a:solidFill>
                  <a:schemeClr val="tx1"/>
                </a:solidFill>
                <a:latin typeface="Liberation Sans" panose="020B0604020202020204" pitchFamily="34" charset="0"/>
              </a:rPr>
              <a:t>, rather than an expense, on the date acquired.</a:t>
            </a:r>
          </a:p>
          <a:p>
            <a:pPr lvl="1">
              <a:lnSpc>
                <a:spcPct val="125000"/>
              </a:lnSpc>
              <a:spcBef>
                <a:spcPts val="1200"/>
              </a:spcBef>
              <a:buClr>
                <a:srgbClr val="CC0000"/>
              </a:buClr>
              <a:buSzPct val="80000"/>
              <a:buFont typeface="Wingdings" pitchFamily="2" charset="2"/>
              <a:buChar char="u"/>
            </a:pPr>
            <a:r>
              <a:rPr lang="en-US" altLang="en-US" sz="2200" dirty="0">
                <a:solidFill>
                  <a:schemeClr val="hlink"/>
                </a:solidFill>
                <a:latin typeface="Liberation Sans" panose="020B0604020202020204" pitchFamily="34" charset="0"/>
              </a:rPr>
              <a:t>Depreciation</a:t>
            </a:r>
            <a:r>
              <a:rPr lang="en-US" altLang="en-US" sz="2200" b="0" dirty="0">
                <a:solidFill>
                  <a:schemeClr val="tx1"/>
                </a:solidFill>
                <a:latin typeface="Liberation Sans" panose="020B0604020202020204" pitchFamily="34" charset="0"/>
              </a:rPr>
              <a:t> is the process of </a:t>
            </a:r>
            <a:r>
              <a:rPr lang="en-US" altLang="en-US" sz="2200" dirty="0">
                <a:solidFill>
                  <a:schemeClr val="tx1"/>
                </a:solidFill>
                <a:latin typeface="Liberation Sans" panose="020B0604020202020204" pitchFamily="34" charset="0"/>
              </a:rPr>
              <a:t>allocating the cost of an asset to expense </a:t>
            </a:r>
            <a:r>
              <a:rPr lang="en-US" altLang="en-US" sz="2200" b="0" dirty="0">
                <a:solidFill>
                  <a:schemeClr val="tx1"/>
                </a:solidFill>
                <a:latin typeface="Liberation Sans" panose="020B0604020202020204" pitchFamily="34" charset="0"/>
              </a:rPr>
              <a:t>over its </a:t>
            </a:r>
            <a:r>
              <a:rPr lang="en-US" altLang="en-US" sz="2200" dirty="0">
                <a:solidFill>
                  <a:schemeClr val="hlink"/>
                </a:solidFill>
                <a:latin typeface="Liberation Sans" panose="020B0604020202020204" pitchFamily="34" charset="0"/>
              </a:rPr>
              <a:t>useful life</a:t>
            </a:r>
            <a:r>
              <a:rPr lang="en-US" altLang="en-US" sz="2200" b="0" dirty="0">
                <a:solidFill>
                  <a:schemeClr val="tx1"/>
                </a:solidFill>
                <a:latin typeface="Liberation Sans" panose="020B0604020202020204" pitchFamily="34" charset="0"/>
              </a:rPr>
              <a:t>.</a:t>
            </a:r>
          </a:p>
          <a:p>
            <a:pPr lvl="1">
              <a:lnSpc>
                <a:spcPct val="125000"/>
              </a:lnSpc>
              <a:spcBef>
                <a:spcPts val="1200"/>
              </a:spcBef>
              <a:buClr>
                <a:srgbClr val="CC0000"/>
              </a:buClr>
              <a:buSzPct val="80000"/>
              <a:buFont typeface="Wingdings" pitchFamily="2" charset="2"/>
              <a:buChar char="u"/>
            </a:pPr>
            <a:r>
              <a:rPr lang="en-US" altLang="en-US" sz="2200" b="0" dirty="0">
                <a:solidFill>
                  <a:schemeClr val="tx1"/>
                </a:solidFill>
                <a:latin typeface="Liberation Sans" panose="020B0604020202020204" pitchFamily="34" charset="0"/>
              </a:rPr>
              <a:t>Depreciation</a:t>
            </a:r>
            <a:r>
              <a:rPr lang="en-US" altLang="en-US" sz="2200" dirty="0">
                <a:solidFill>
                  <a:schemeClr val="tx1"/>
                </a:solidFill>
                <a:latin typeface="Liberation Sans" panose="020B0604020202020204" pitchFamily="34" charset="0"/>
              </a:rPr>
              <a:t> does not attempt</a:t>
            </a:r>
            <a:r>
              <a:rPr lang="en-US" altLang="en-US" sz="2200" b="0" dirty="0">
                <a:solidFill>
                  <a:schemeClr val="tx1"/>
                </a:solidFill>
                <a:latin typeface="Liberation Sans" panose="020B0604020202020204" pitchFamily="34" charset="0"/>
              </a:rPr>
              <a:t> to report the actual change in the </a:t>
            </a:r>
            <a:r>
              <a:rPr lang="en-US" altLang="en-US" sz="2200" dirty="0">
                <a:solidFill>
                  <a:schemeClr val="tx1"/>
                </a:solidFill>
                <a:latin typeface="Liberation Sans" panose="020B0604020202020204" pitchFamily="34" charset="0"/>
              </a:rPr>
              <a:t>value of the asset</a:t>
            </a:r>
            <a:r>
              <a:rPr lang="en-US" altLang="en-US" sz="2200" b="0" dirty="0">
                <a:solidFill>
                  <a:schemeClr val="tx1"/>
                </a:solidFill>
                <a:latin typeface="Liberation Sans" panose="020B0604020202020204" pitchFamily="34" charset="0"/>
              </a:rPr>
              <a:t>.</a:t>
            </a:r>
          </a:p>
        </p:txBody>
      </p:sp>
      <p:sp>
        <p:nvSpPr>
          <p:cNvPr id="8"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006600"/>
                </a:solidFill>
                <a:latin typeface="Liberation Sans" panose="020B0604020202020204" pitchFamily="34" charset="0"/>
              </a:rPr>
              <a:t>PREPAID EXPENSES</a:t>
            </a:r>
            <a:endParaRPr lang="en-US" altLang="en-US" sz="3200" dirty="0">
              <a:solidFill>
                <a:srgbClr val="006600"/>
              </a:solidFill>
              <a:latin typeface="Liberation Sans" panose="020B0604020202020204" pitchFamily="34" charset="0"/>
            </a:endParaRPr>
          </a:p>
        </p:txBody>
      </p:sp>
      <p:sp>
        <p:nvSpPr>
          <p:cNvPr id="9"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5</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434" name="Text Box 42"/>
          <p:cNvSpPr txBox="1">
            <a:spLocks noChangeArrowheads="1"/>
          </p:cNvSpPr>
          <p:nvPr/>
        </p:nvSpPr>
        <p:spPr bwMode="auto">
          <a:xfrm>
            <a:off x="3810000" y="3319463"/>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2100" b="0" dirty="0">
                <a:solidFill>
                  <a:schemeClr val="tx1"/>
                </a:solidFill>
                <a:latin typeface="Liberation Sans" panose="020B0604020202020204" pitchFamily="34" charset="0"/>
                <a:cs typeface="Arial" charset="0"/>
              </a:rPr>
              <a:t>40</a:t>
            </a:r>
          </a:p>
        </p:txBody>
      </p:sp>
      <p:sp>
        <p:nvSpPr>
          <p:cNvPr id="31747" name="Text Box 20"/>
          <p:cNvSpPr txBox="1">
            <a:spLocks noChangeArrowheads="1"/>
          </p:cNvSpPr>
          <p:nvPr/>
        </p:nvSpPr>
        <p:spPr bwMode="auto">
          <a:xfrm>
            <a:off x="609600" y="1295400"/>
            <a:ext cx="563880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0000"/>
              </a:lnSpc>
              <a:spcBef>
                <a:spcPct val="0"/>
              </a:spcBef>
              <a:buClrTx/>
              <a:buSzTx/>
              <a:buFontTx/>
              <a:buNone/>
            </a:pPr>
            <a:r>
              <a:rPr lang="en-US" altLang="en-US" sz="2100" dirty="0">
                <a:solidFill>
                  <a:schemeClr val="tx1"/>
                </a:solidFill>
                <a:latin typeface="Liberation Sans" panose="020B0604020202020204" pitchFamily="34" charset="0"/>
              </a:rPr>
              <a:t>Illustration:  </a:t>
            </a:r>
            <a:r>
              <a:rPr lang="en-US" altLang="en-US" sz="2100" b="0" dirty="0">
                <a:solidFill>
                  <a:schemeClr val="tx1"/>
                </a:solidFill>
                <a:latin typeface="Liberation Sans" panose="020B0604020202020204" pitchFamily="34" charset="0"/>
              </a:rPr>
              <a:t>For </a:t>
            </a:r>
            <a:r>
              <a:rPr lang="en-US" altLang="en-US" sz="2100" b="0" dirty="0" smtClean="0">
                <a:solidFill>
                  <a:schemeClr val="tx1"/>
                </a:solidFill>
                <a:latin typeface="Liberation Sans" panose="020B0604020202020204" pitchFamily="34" charset="0"/>
              </a:rPr>
              <a:t>Yazici </a:t>
            </a:r>
            <a:r>
              <a:rPr lang="en-US" altLang="en-US" sz="2100" b="0" dirty="0">
                <a:solidFill>
                  <a:schemeClr val="tx1"/>
                </a:solidFill>
                <a:latin typeface="Liberation Sans" panose="020B0604020202020204" pitchFamily="34" charset="0"/>
              </a:rPr>
              <a:t>Advertising, assume that depreciation on the equipment is </a:t>
            </a:r>
            <a:r>
              <a:rPr lang="en-US" altLang="en-US" sz="2100" b="0" dirty="0" smtClean="0">
                <a:solidFill>
                  <a:schemeClr val="tx1"/>
                </a:solidFill>
                <a:latin typeface="Calibri"/>
              </a:rPr>
              <a:t>₺</a:t>
            </a:r>
            <a:r>
              <a:rPr lang="en-US" altLang="en-US" sz="2100" b="0" dirty="0" smtClean="0">
                <a:solidFill>
                  <a:schemeClr val="tx1"/>
                </a:solidFill>
                <a:latin typeface="Liberation Sans" panose="020B0604020202020204" pitchFamily="34" charset="0"/>
              </a:rPr>
              <a:t>480 </a:t>
            </a:r>
            <a:r>
              <a:rPr lang="en-US" altLang="en-US" sz="2100" b="0" dirty="0">
                <a:solidFill>
                  <a:schemeClr val="tx1"/>
                </a:solidFill>
                <a:latin typeface="Liberation Sans" panose="020B0604020202020204" pitchFamily="34" charset="0"/>
              </a:rPr>
              <a:t>a year, or </a:t>
            </a:r>
            <a:r>
              <a:rPr lang="en-US" altLang="en-US" sz="2100" b="0" dirty="0" smtClean="0">
                <a:solidFill>
                  <a:schemeClr val="tx1"/>
                </a:solidFill>
                <a:latin typeface="Calibri"/>
              </a:rPr>
              <a:t>₺</a:t>
            </a:r>
            <a:r>
              <a:rPr lang="en-US" altLang="en-US" sz="2100" b="0" dirty="0" smtClean="0">
                <a:solidFill>
                  <a:schemeClr val="tx1"/>
                </a:solidFill>
                <a:latin typeface="Liberation Sans" panose="020B0604020202020204" pitchFamily="34" charset="0"/>
              </a:rPr>
              <a:t>40 </a:t>
            </a:r>
            <a:r>
              <a:rPr lang="en-US" altLang="en-US" sz="2100" b="0" dirty="0">
                <a:solidFill>
                  <a:schemeClr val="tx1"/>
                </a:solidFill>
                <a:latin typeface="Liberation Sans" panose="020B0604020202020204" pitchFamily="34" charset="0"/>
              </a:rPr>
              <a:t>per month.</a:t>
            </a:r>
          </a:p>
        </p:txBody>
      </p:sp>
      <p:sp>
        <p:nvSpPr>
          <p:cNvPr id="315429" name="Text Box 37"/>
          <p:cNvSpPr txBox="1">
            <a:spLocks noChangeArrowheads="1"/>
          </p:cNvSpPr>
          <p:nvPr/>
        </p:nvSpPr>
        <p:spPr bwMode="auto">
          <a:xfrm>
            <a:off x="609600" y="3778250"/>
            <a:ext cx="487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457200">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50000"/>
              </a:spcBef>
              <a:buClrTx/>
              <a:buSzTx/>
              <a:buFontTx/>
              <a:buNone/>
            </a:pPr>
            <a:r>
              <a:rPr lang="en-US" altLang="en-US" sz="2100" b="0" dirty="0">
                <a:solidFill>
                  <a:schemeClr val="tx1"/>
                </a:solidFill>
                <a:latin typeface="Liberation Sans" panose="020B0604020202020204" pitchFamily="34" charset="0"/>
                <a:cs typeface="Arial" charset="0"/>
              </a:rPr>
              <a:t>Accumulated Depreciation</a:t>
            </a:r>
          </a:p>
        </p:txBody>
      </p:sp>
      <p:sp>
        <p:nvSpPr>
          <p:cNvPr id="315432" name="Text Box 40"/>
          <p:cNvSpPr txBox="1">
            <a:spLocks noChangeArrowheads="1"/>
          </p:cNvSpPr>
          <p:nvPr/>
        </p:nvSpPr>
        <p:spPr bwMode="auto">
          <a:xfrm>
            <a:off x="4800600" y="3778250"/>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2100" b="0" dirty="0">
                <a:solidFill>
                  <a:schemeClr val="tx1"/>
                </a:solidFill>
                <a:latin typeface="Liberation Sans" panose="020B0604020202020204" pitchFamily="34" charset="0"/>
                <a:cs typeface="Arial" charset="0"/>
              </a:rPr>
              <a:t>40</a:t>
            </a:r>
          </a:p>
        </p:txBody>
      </p:sp>
      <p:sp>
        <p:nvSpPr>
          <p:cNvPr id="315433" name="Text Box 41"/>
          <p:cNvSpPr txBox="1">
            <a:spLocks noChangeArrowheads="1"/>
          </p:cNvSpPr>
          <p:nvPr/>
        </p:nvSpPr>
        <p:spPr bwMode="auto">
          <a:xfrm>
            <a:off x="609600" y="3319463"/>
            <a:ext cx="38100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50000"/>
              </a:spcBef>
              <a:buClrTx/>
              <a:buSzTx/>
              <a:buFontTx/>
              <a:buNone/>
            </a:pPr>
            <a:r>
              <a:rPr lang="en-US" altLang="en-US" sz="2100" b="0" dirty="0">
                <a:solidFill>
                  <a:schemeClr val="tx1"/>
                </a:solidFill>
                <a:latin typeface="Liberation Sans" panose="020B0604020202020204" pitchFamily="34" charset="0"/>
                <a:cs typeface="Arial" charset="0"/>
              </a:rPr>
              <a:t>Depreciation Expense</a:t>
            </a:r>
          </a:p>
        </p:txBody>
      </p:sp>
      <p:sp>
        <p:nvSpPr>
          <p:cNvPr id="31751" name="Text Box 48"/>
          <p:cNvSpPr txBox="1">
            <a:spLocks noChangeArrowheads="1"/>
          </p:cNvSpPr>
          <p:nvPr/>
        </p:nvSpPr>
        <p:spPr bwMode="auto">
          <a:xfrm>
            <a:off x="609600" y="2786063"/>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rIns="0">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50000"/>
              </a:spcBef>
              <a:buClrTx/>
              <a:buSzTx/>
              <a:buFontTx/>
              <a:buNone/>
            </a:pPr>
            <a:r>
              <a:rPr lang="en-US" altLang="en-US" sz="2100" b="0" dirty="0">
                <a:solidFill>
                  <a:schemeClr val="tx1"/>
                </a:solidFill>
                <a:latin typeface="Liberation Sans" panose="020B0604020202020204" pitchFamily="34" charset="0"/>
                <a:cs typeface="Arial" charset="0"/>
              </a:rPr>
              <a:t>Oct. 31</a:t>
            </a:r>
          </a:p>
        </p:txBody>
      </p:sp>
      <p:sp>
        <p:nvSpPr>
          <p:cNvPr id="27658" name="Line 10"/>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31754" name="Text Box 20"/>
          <p:cNvSpPr txBox="1">
            <a:spLocks noChangeArrowheads="1"/>
          </p:cNvSpPr>
          <p:nvPr/>
        </p:nvSpPr>
        <p:spPr bwMode="auto">
          <a:xfrm>
            <a:off x="609600" y="4495800"/>
            <a:ext cx="47244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0000"/>
              </a:lnSpc>
              <a:spcBef>
                <a:spcPct val="0"/>
              </a:spcBef>
              <a:buClrTx/>
              <a:buSzTx/>
              <a:buFontTx/>
              <a:buNone/>
            </a:pPr>
            <a:r>
              <a:rPr lang="en-US" altLang="en-US" sz="2100" dirty="0">
                <a:solidFill>
                  <a:schemeClr val="tx1"/>
                </a:solidFill>
                <a:latin typeface="Liberation Sans" panose="020B0604020202020204" pitchFamily="34" charset="0"/>
              </a:rPr>
              <a:t>Accumulated Depreciation</a:t>
            </a:r>
            <a:r>
              <a:rPr lang="en-US" altLang="en-US" sz="2100" b="0" dirty="0">
                <a:solidFill>
                  <a:schemeClr val="tx1"/>
                </a:solidFill>
                <a:latin typeface="Liberation Sans" panose="020B0604020202020204" pitchFamily="34" charset="0"/>
              </a:rPr>
              <a:t> is called a </a:t>
            </a:r>
            <a:r>
              <a:rPr lang="en-US" altLang="en-US" sz="2100" dirty="0">
                <a:solidFill>
                  <a:schemeClr val="hlink"/>
                </a:solidFill>
                <a:latin typeface="Liberation Sans" panose="020B0604020202020204" pitchFamily="34" charset="0"/>
              </a:rPr>
              <a:t>contra asset account</a:t>
            </a:r>
            <a:r>
              <a:rPr lang="en-US" altLang="en-US" sz="2100" b="0" dirty="0">
                <a:solidFill>
                  <a:schemeClr val="tx1"/>
                </a:solidFill>
                <a:latin typeface="Liberation Sans" panose="020B0604020202020204" pitchFamily="34" charset="0"/>
              </a:rPr>
              <a:t>.</a:t>
            </a:r>
          </a:p>
        </p:txBody>
      </p:sp>
      <p:sp>
        <p:nvSpPr>
          <p:cNvPr id="2" name="Rectangle 1"/>
          <p:cNvSpPr>
            <a:spLocks noChangeArrowheads="1"/>
          </p:cNvSpPr>
          <p:nvPr/>
        </p:nvSpPr>
        <p:spPr bwMode="auto">
          <a:xfrm>
            <a:off x="2362200" y="5486400"/>
            <a:ext cx="3878422" cy="1049497"/>
          </a:xfrm>
          <a:prstGeom prst="rect">
            <a:avLst/>
          </a:prstGeom>
          <a:solidFill>
            <a:schemeClr val="accent3"/>
          </a:solidFill>
          <a:ln w="9525">
            <a:solidFill>
              <a:schemeClr val="tx1"/>
            </a:solidFill>
            <a:miter lim="800000"/>
            <a:headEnd/>
            <a:tailEnd/>
          </a:ln>
          <a:effectLst>
            <a:innerShdw blurRad="114300">
              <a:prstClr val="black"/>
            </a:innerShdw>
          </a:effectLst>
          <a:extLst/>
        </p:spPr>
        <p:txBody>
          <a:bodyPr lIns="182880" rIns="182880" anchor="ctr" anchorCtr="0">
            <a:no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109538" indent="-109538">
              <a:spcBef>
                <a:spcPct val="0"/>
              </a:spcBef>
              <a:buClrTx/>
              <a:buSzPct val="100000"/>
              <a:buFont typeface="Liberation Sans" panose="020B0604020202020204" pitchFamily="34" charset="0"/>
              <a:buChar char="•"/>
            </a:pPr>
            <a:r>
              <a:rPr lang="en-US" altLang="en-US" sz="1400" dirty="0" smtClean="0">
                <a:solidFill>
                  <a:srgbClr val="00355C"/>
                </a:solidFill>
                <a:latin typeface="Liberation Sans" panose="020B0604020202020204" pitchFamily="34" charset="0"/>
              </a:rPr>
              <a:t>HELPFUL HINT</a:t>
            </a:r>
          </a:p>
          <a:p>
            <a:pPr>
              <a:spcBef>
                <a:spcPct val="0"/>
              </a:spcBef>
              <a:buClrTx/>
              <a:buSzTx/>
              <a:buFontTx/>
              <a:buNone/>
            </a:pPr>
            <a:r>
              <a:rPr lang="en-US" altLang="en-US" sz="1400" b="0" dirty="0" smtClean="0">
                <a:solidFill>
                  <a:schemeClr val="tx1"/>
                </a:solidFill>
                <a:latin typeface="Liberation Sans" panose="020B0604020202020204" pitchFamily="34" charset="0"/>
              </a:rPr>
              <a:t>All </a:t>
            </a:r>
            <a:r>
              <a:rPr lang="en-US" altLang="en-US" sz="1400" b="0" dirty="0">
                <a:solidFill>
                  <a:schemeClr val="tx1"/>
                </a:solidFill>
                <a:latin typeface="Liberation Sans" panose="020B0604020202020204" pitchFamily="34" charset="0"/>
              </a:rPr>
              <a:t>contra accounts have increases, decreases, and normal balances opposite to the account to which they relate.</a:t>
            </a:r>
            <a:endParaRPr lang="en-US" altLang="en-US" sz="1400" dirty="0">
              <a:solidFill>
                <a:schemeClr val="tx1"/>
              </a:solidFill>
              <a:latin typeface="Liberation Sans" panose="020B0604020202020204" pitchFamily="34" charset="0"/>
            </a:endParaRPr>
          </a:p>
        </p:txBody>
      </p:sp>
      <p:sp>
        <p:nvSpPr>
          <p:cNvPr id="16"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006600"/>
                </a:solidFill>
                <a:latin typeface="Liberation Sans" panose="020B0604020202020204" pitchFamily="34" charset="0"/>
              </a:rPr>
              <a:t>PREPAID EXPENSES</a:t>
            </a:r>
            <a:endParaRPr lang="en-US" altLang="en-US" sz="3200" dirty="0">
              <a:solidFill>
                <a:srgbClr val="006600"/>
              </a:solidFill>
              <a:latin typeface="Liberation Sans" panose="020B0604020202020204"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371600"/>
            <a:ext cx="2143125" cy="4499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5</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5433"/>
                                        </p:tgtEl>
                                        <p:attrNameLst>
                                          <p:attrName>style.visibility</p:attrName>
                                        </p:attrNameLst>
                                      </p:cBhvr>
                                      <p:to>
                                        <p:strVal val="visible"/>
                                      </p:to>
                                    </p:set>
                                    <p:animEffect transition="in" filter="wipe(left)">
                                      <p:cBhvr>
                                        <p:cTn id="7" dur="500"/>
                                        <p:tgtEl>
                                          <p:spTgt spid="31543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5434"/>
                                        </p:tgtEl>
                                        <p:attrNameLst>
                                          <p:attrName>style.visibility</p:attrName>
                                        </p:attrNameLst>
                                      </p:cBhvr>
                                      <p:to>
                                        <p:strVal val="visible"/>
                                      </p:to>
                                    </p:set>
                                    <p:animEffect transition="in" filter="wipe(left)">
                                      <p:cBhvr>
                                        <p:cTn id="11" dur="500"/>
                                        <p:tgtEl>
                                          <p:spTgt spid="315434"/>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15429"/>
                                        </p:tgtEl>
                                        <p:attrNameLst>
                                          <p:attrName>style.visibility</p:attrName>
                                        </p:attrNameLst>
                                      </p:cBhvr>
                                      <p:to>
                                        <p:strVal val="visible"/>
                                      </p:to>
                                    </p:set>
                                    <p:animEffect transition="in" filter="wipe(left)">
                                      <p:cBhvr>
                                        <p:cTn id="15" dur="500"/>
                                        <p:tgtEl>
                                          <p:spTgt spid="315429"/>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15432"/>
                                        </p:tgtEl>
                                        <p:attrNameLst>
                                          <p:attrName>style.visibility</p:attrName>
                                        </p:attrNameLst>
                                      </p:cBhvr>
                                      <p:to>
                                        <p:strVal val="visible"/>
                                      </p:to>
                                    </p:set>
                                    <p:animEffect transition="in" filter="wipe(left)">
                                      <p:cBhvr>
                                        <p:cTn id="19" dur="500"/>
                                        <p:tgtEl>
                                          <p:spTgt spid="31543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1754"/>
                                        </p:tgtEl>
                                        <p:attrNameLst>
                                          <p:attrName>style.visibility</p:attrName>
                                        </p:attrNameLst>
                                      </p:cBhvr>
                                      <p:to>
                                        <p:strVal val="visible"/>
                                      </p:to>
                                    </p:set>
                                    <p:animEffect transition="in" filter="wipe(left)">
                                      <p:cBhvr>
                                        <p:cTn id="24" dur="500"/>
                                        <p:tgtEl>
                                          <p:spTgt spid="31754"/>
                                        </p:tgtEl>
                                      </p:cBhvr>
                                    </p:animEffect>
                                  </p:childTnLst>
                                </p:cTn>
                              </p:par>
                            </p:childTnLst>
                          </p:cTn>
                        </p:par>
                        <p:par>
                          <p:cTn id="25" fill="hold" nodeType="afterGroup">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434" grpId="0" autoUpdateAnimBg="0"/>
      <p:bldP spid="315429" grpId="0" autoUpdateAnimBg="0"/>
      <p:bldP spid="315432" grpId="0" autoUpdateAnimBg="0"/>
      <p:bldP spid="315433" grpId="0" autoUpdateAnimBg="0"/>
      <p:bldP spid="31754" grpId="0"/>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87104" y="6306487"/>
            <a:ext cx="2313296"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solidFill>
                  <a:schemeClr val="tx1"/>
                </a:solidFill>
                <a:latin typeface="Liberation Sans" panose="020B0604020202020204" pitchFamily="34" charset="0"/>
              </a:rPr>
              <a:t>Illustration </a:t>
            </a:r>
            <a:r>
              <a:rPr lang="en-US" sz="1200" dirty="0" smtClean="0">
                <a:solidFill>
                  <a:schemeClr val="tx1"/>
                </a:solidFill>
                <a:latin typeface="Liberation Sans" panose="020B0604020202020204" pitchFamily="34" charset="0"/>
              </a:rPr>
              <a:t>3-7</a:t>
            </a:r>
            <a:endParaRPr lang="en-US" sz="1200" b="1" dirty="0">
              <a:solidFill>
                <a:schemeClr val="tx1"/>
              </a:solidFill>
              <a:latin typeface="Liberation Sans" panose="020B0604020202020204" pitchFamily="34" charset="0"/>
            </a:endParaRPr>
          </a:p>
          <a:p>
            <a:pPr algn="l"/>
            <a:r>
              <a:rPr lang="en-US" sz="1200" b="0" dirty="0" smtClean="0">
                <a:solidFill>
                  <a:schemeClr val="tx1"/>
                </a:solidFill>
                <a:latin typeface="Liberation Sans" panose="020B0604020202020204" pitchFamily="34" charset="0"/>
              </a:rPr>
              <a:t>Adjustment for depreciation</a:t>
            </a:r>
            <a:endParaRPr lang="en-US" sz="1200" b="0" dirty="0">
              <a:solidFill>
                <a:schemeClr val="tx1"/>
              </a:solidFill>
              <a:latin typeface="Liberation Sans" panose="020B0604020202020204" pitchFamily="34" charset="0"/>
            </a:endParaRPr>
          </a:p>
        </p:txBody>
      </p:sp>
      <p:pic>
        <p:nvPicPr>
          <p:cNvPr id="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59" y="279369"/>
            <a:ext cx="7921641" cy="5995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5</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3910184028"/>
      </p:ext>
    </p:extLst>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Line 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33797" name="Text Box 9"/>
          <p:cNvSpPr txBox="1">
            <a:spLocks noChangeArrowheads="1"/>
          </p:cNvSpPr>
          <p:nvPr/>
        </p:nvSpPr>
        <p:spPr bwMode="auto">
          <a:xfrm>
            <a:off x="914400" y="6234752"/>
            <a:ext cx="55626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defRPr sz="1200">
                <a:solidFill>
                  <a:schemeClr val="tx1"/>
                </a:solidFill>
                <a:latin typeface="Liberation Sans" panose="020B0604020202020204" pitchFamily="34" charset="0"/>
              </a:defRPr>
            </a:lvl1pPr>
          </a:lstStyle>
          <a:p>
            <a:r>
              <a:rPr lang="en-US" dirty="0"/>
              <a:t>Illustration 3-8</a:t>
            </a:r>
          </a:p>
          <a:p>
            <a:r>
              <a:rPr lang="en-US" b="0" dirty="0"/>
              <a:t>Statement of </a:t>
            </a:r>
            <a:r>
              <a:rPr lang="en-US" b="0" dirty="0" smtClean="0"/>
              <a:t>financial position presentation </a:t>
            </a:r>
            <a:r>
              <a:rPr lang="en-US" b="0" dirty="0"/>
              <a:t>of </a:t>
            </a:r>
            <a:r>
              <a:rPr lang="en-US" b="0" dirty="0" smtClean="0"/>
              <a:t>accumulated depreciation</a:t>
            </a:r>
            <a:endParaRPr lang="en-US" altLang="en-US" b="0" dirty="0"/>
          </a:p>
        </p:txBody>
      </p:sp>
      <p:sp>
        <p:nvSpPr>
          <p:cNvPr id="33798" name="Text Box 2"/>
          <p:cNvSpPr txBox="1">
            <a:spLocks noChangeArrowheads="1"/>
          </p:cNvSpPr>
          <p:nvPr/>
        </p:nvSpPr>
        <p:spPr bwMode="auto">
          <a:xfrm>
            <a:off x="609600" y="1219200"/>
            <a:ext cx="7620000" cy="3551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5000"/>
              </a:lnSpc>
              <a:spcBef>
                <a:spcPts val="900"/>
              </a:spcBef>
              <a:buClrTx/>
              <a:buSzPct val="80000"/>
              <a:buFontTx/>
              <a:buNone/>
            </a:pPr>
            <a:r>
              <a:rPr lang="en-US" altLang="en-US" sz="2600" dirty="0">
                <a:solidFill>
                  <a:schemeClr val="tx1"/>
                </a:solidFill>
                <a:latin typeface="Liberation Sans" panose="020B0604020202020204" pitchFamily="34" charset="0"/>
              </a:rPr>
              <a:t>Statement Presentation</a:t>
            </a:r>
            <a:endParaRPr lang="en-US" altLang="en-US" sz="2600" b="0" dirty="0">
              <a:solidFill>
                <a:schemeClr val="tx1"/>
              </a:solidFill>
              <a:latin typeface="Liberation Sans" panose="020B0604020202020204" pitchFamily="34" charset="0"/>
            </a:endParaRPr>
          </a:p>
          <a:p>
            <a:pPr lvl="1">
              <a:lnSpc>
                <a:spcPct val="125000"/>
              </a:lnSpc>
              <a:spcBef>
                <a:spcPts val="9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rPr>
              <a:t>Accumulated </a:t>
            </a:r>
            <a:r>
              <a:rPr lang="en-US" altLang="en-US" sz="2200" b="0" dirty="0">
                <a:solidFill>
                  <a:schemeClr val="tx1"/>
                </a:solidFill>
                <a:latin typeface="Liberation Sans" panose="020B0604020202020204" pitchFamily="34" charset="0"/>
              </a:rPr>
              <a:t>Depreciation is a </a:t>
            </a:r>
            <a:r>
              <a:rPr lang="en-US" altLang="en-US" sz="2200" dirty="0">
                <a:solidFill>
                  <a:schemeClr val="tx1"/>
                </a:solidFill>
                <a:latin typeface="Liberation Sans" panose="020B0604020202020204" pitchFamily="34" charset="0"/>
              </a:rPr>
              <a:t>contra asset account </a:t>
            </a:r>
            <a:r>
              <a:rPr lang="en-US" altLang="en-US" sz="2200" b="0" dirty="0">
                <a:solidFill>
                  <a:schemeClr val="tx1"/>
                </a:solidFill>
                <a:latin typeface="Liberation Sans" panose="020B0604020202020204" pitchFamily="34" charset="0"/>
              </a:rPr>
              <a:t>(credit). </a:t>
            </a:r>
          </a:p>
          <a:p>
            <a:pPr lvl="1">
              <a:lnSpc>
                <a:spcPct val="125000"/>
              </a:lnSpc>
              <a:spcBef>
                <a:spcPts val="900"/>
              </a:spcBef>
              <a:buClr>
                <a:srgbClr val="CC0000"/>
              </a:buClr>
              <a:buSzPct val="80000"/>
              <a:buFont typeface="Wingdings" pitchFamily="2" charset="2"/>
              <a:buChar char="u"/>
            </a:pPr>
            <a:r>
              <a:rPr lang="en-US" altLang="en-US" sz="2200" dirty="0">
                <a:solidFill>
                  <a:schemeClr val="tx1"/>
                </a:solidFill>
                <a:latin typeface="Liberation Sans" panose="020B0604020202020204" pitchFamily="34" charset="0"/>
              </a:rPr>
              <a:t>Appears</a:t>
            </a:r>
            <a:r>
              <a:rPr lang="en-US" altLang="en-US" sz="2200" b="0" dirty="0">
                <a:solidFill>
                  <a:schemeClr val="tx1"/>
                </a:solidFill>
                <a:latin typeface="Liberation Sans" panose="020B0604020202020204" pitchFamily="34" charset="0"/>
              </a:rPr>
              <a:t> </a:t>
            </a:r>
            <a:r>
              <a:rPr lang="en-US" altLang="en-US" sz="2200" dirty="0">
                <a:solidFill>
                  <a:schemeClr val="tx1"/>
                </a:solidFill>
                <a:latin typeface="Liberation Sans" panose="020B0604020202020204" pitchFamily="34" charset="0"/>
              </a:rPr>
              <a:t>just after</a:t>
            </a:r>
            <a:r>
              <a:rPr lang="en-US" altLang="en-US" sz="2200" b="0" dirty="0">
                <a:solidFill>
                  <a:schemeClr val="tx1"/>
                </a:solidFill>
                <a:latin typeface="Liberation Sans" panose="020B0604020202020204" pitchFamily="34" charset="0"/>
              </a:rPr>
              <a:t> the account it offsets (Equipment) on the balance sheet. </a:t>
            </a:r>
          </a:p>
          <a:p>
            <a:pPr lvl="1">
              <a:lnSpc>
                <a:spcPct val="125000"/>
              </a:lnSpc>
              <a:spcBef>
                <a:spcPts val="900"/>
              </a:spcBef>
              <a:buClr>
                <a:srgbClr val="CC0000"/>
              </a:buClr>
              <a:buSzPct val="80000"/>
              <a:buFont typeface="Wingdings" pitchFamily="2" charset="2"/>
              <a:buChar char="u"/>
            </a:pPr>
            <a:r>
              <a:rPr lang="en-US" altLang="en-US" sz="2200" dirty="0">
                <a:solidFill>
                  <a:schemeClr val="hlink"/>
                </a:solidFill>
                <a:latin typeface="Liberation Sans" panose="020B0604020202020204" pitchFamily="34" charset="0"/>
              </a:rPr>
              <a:t>Book value</a:t>
            </a:r>
            <a:r>
              <a:rPr lang="en-US" altLang="en-US" sz="2200" b="0" dirty="0">
                <a:solidFill>
                  <a:schemeClr val="tx1"/>
                </a:solidFill>
                <a:latin typeface="Liberation Sans" panose="020B0604020202020204" pitchFamily="34" charset="0"/>
              </a:rPr>
              <a:t> is the difference between the cost of any depreciable asset and its accumulated depreciation.</a:t>
            </a:r>
          </a:p>
        </p:txBody>
      </p:sp>
      <p:sp>
        <p:nvSpPr>
          <p:cNvPr id="10"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006600"/>
                </a:solidFill>
                <a:latin typeface="Liberation Sans" panose="020B0604020202020204" pitchFamily="34" charset="0"/>
              </a:rPr>
              <a:t>PREPAID EXPENSES</a:t>
            </a:r>
            <a:endParaRPr lang="en-US" altLang="en-US" sz="3200" dirty="0">
              <a:solidFill>
                <a:srgbClr val="006600"/>
              </a:solidFill>
              <a:latin typeface="Liberation Sans" panose="020B0604020202020204" pitchFamily="34" charset="0"/>
            </a:endParaRPr>
          </a:p>
        </p:txBody>
      </p:sp>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902200"/>
            <a:ext cx="7696200" cy="1270000"/>
          </a:xfrm>
          <a:prstGeom prst="rect">
            <a:avLst/>
          </a:prstGeom>
          <a:noFill/>
          <a:ln w="19050" cap="sq" algn="ctr">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5</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051"/>
          <p:cNvSpPr txBox="1">
            <a:spLocks noChangeArrowheads="1"/>
          </p:cNvSpPr>
          <p:nvPr/>
        </p:nvSpPr>
        <p:spPr bwMode="auto">
          <a:xfrm>
            <a:off x="685800" y="539088"/>
            <a:ext cx="969818" cy="1219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lgn="ctr">
                <a:solidFill>
                  <a:srgbClr val="000000"/>
                </a:solidFill>
                <a:miter lim="800000"/>
                <a:headEnd/>
                <a:tailEnd/>
              </a14:hiddenLine>
            </a:ext>
          </a:extLst>
        </p:spPr>
        <p:txBody>
          <a:bodyPr lIns="182562" tIns="46038" rIns="182562" bIns="46038" anchor="ctr"/>
          <a:lstStyle>
            <a:lvl1pPr marL="342900" indent="-342900"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spcBef>
                <a:spcPts val="0"/>
              </a:spcBef>
              <a:buFont typeface="Wingdings" pitchFamily="2" charset="2"/>
              <a:buNone/>
            </a:pPr>
            <a:r>
              <a:rPr lang="en-US" altLang="en-US" sz="9600" dirty="0" smtClean="0">
                <a:solidFill>
                  <a:schemeClr val="tx2">
                    <a:lumMod val="75000"/>
                  </a:schemeClr>
                </a:solidFill>
                <a:latin typeface="Arial" panose="020B0604020202020204" pitchFamily="34" charset="0"/>
                <a:cs typeface="Arial" panose="020B0604020202020204" pitchFamily="34" charset="0"/>
              </a:rPr>
              <a:t>3</a:t>
            </a:r>
            <a:endParaRPr lang="en-US" altLang="en-US" sz="9600" dirty="0">
              <a:solidFill>
                <a:schemeClr val="tx2">
                  <a:lumMod val="75000"/>
                </a:schemeClr>
              </a:solidFill>
              <a:latin typeface="Arial" panose="020B0604020202020204" pitchFamily="34" charset="0"/>
              <a:cs typeface="Arial" panose="020B0604020202020204" pitchFamily="34" charset="0"/>
            </a:endParaRPr>
          </a:p>
        </p:txBody>
      </p:sp>
      <p:sp>
        <p:nvSpPr>
          <p:cNvPr id="274438" name="Rectangle 6"/>
          <p:cNvSpPr>
            <a:spLocks noChangeArrowheads="1"/>
          </p:cNvSpPr>
          <p:nvPr/>
        </p:nvSpPr>
        <p:spPr bwMode="auto">
          <a:xfrm>
            <a:off x="508000" y="1852281"/>
            <a:ext cx="8331200" cy="4171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493" tIns="43247" rIns="86493" bIns="43247">
            <a:spAutoFit/>
          </a:bodyPr>
          <a:lstStyle/>
          <a:p>
            <a:pPr marL="457200" indent="-457200" algn="l" defTabSz="865188" eaLnBrk="1" hangingPunct="1">
              <a:lnSpc>
                <a:spcPct val="125000"/>
              </a:lnSpc>
              <a:spcBef>
                <a:spcPts val="600"/>
              </a:spcBef>
              <a:defRPr/>
            </a:pPr>
            <a:r>
              <a:rPr lang="en-US" sz="2300" b="1" dirty="0" smtClean="0">
                <a:solidFill>
                  <a:schemeClr val="tx2">
                    <a:lumMod val="75000"/>
                  </a:schemeClr>
                </a:solidFill>
                <a:latin typeface="Liberation Sans" panose="020B0604020202020204" pitchFamily="34" charset="0"/>
              </a:rPr>
              <a:t>LEARNING OBJECTIVES</a:t>
            </a:r>
          </a:p>
          <a:p>
            <a:pPr marL="457200" indent="-457200" algn="l" defTabSz="865188" eaLnBrk="1" hangingPunct="1">
              <a:lnSpc>
                <a:spcPct val="125000"/>
              </a:lnSpc>
              <a:spcBef>
                <a:spcPts val="600"/>
              </a:spcBef>
              <a:spcAft>
                <a:spcPct val="35000"/>
              </a:spcAft>
              <a:defRPr/>
            </a:pPr>
            <a:r>
              <a:rPr lang="en-US" sz="1900" b="0" i="1" dirty="0" smtClean="0">
                <a:solidFill>
                  <a:schemeClr val="tx1"/>
                </a:solidFill>
                <a:latin typeface="Liberation Sans" panose="020B0604020202020204" pitchFamily="34" charset="0"/>
              </a:rPr>
              <a:t>After </a:t>
            </a:r>
            <a:r>
              <a:rPr lang="en-US" sz="1900" b="0" i="1" dirty="0">
                <a:solidFill>
                  <a:schemeClr val="tx1"/>
                </a:solidFill>
                <a:latin typeface="Liberation Sans" panose="020B0604020202020204" pitchFamily="34" charset="0"/>
              </a:rPr>
              <a:t>studying this chapter, you should be able to:</a:t>
            </a:r>
          </a:p>
          <a:p>
            <a:pPr marL="341313" indent="-341313" algn="l" defTabSz="865188" eaLnBrk="1" hangingPunct="1">
              <a:lnSpc>
                <a:spcPct val="125000"/>
              </a:lnSpc>
              <a:spcBef>
                <a:spcPts val="600"/>
              </a:spcBef>
              <a:buClr>
                <a:srgbClr val="CC0000"/>
              </a:buClr>
              <a:buFont typeface="+mj-lt"/>
              <a:buAutoNum type="arabicPeriod"/>
              <a:defRPr/>
            </a:pPr>
            <a:r>
              <a:rPr lang="en-US" sz="1900" b="0" dirty="0" smtClean="0">
                <a:solidFill>
                  <a:schemeClr val="tx1"/>
                </a:solidFill>
                <a:latin typeface="Liberation Sans" panose="020B0604020202020204" pitchFamily="34" charset="0"/>
              </a:rPr>
              <a:t>Explain </a:t>
            </a:r>
            <a:r>
              <a:rPr lang="en-US" sz="1900" b="0" dirty="0">
                <a:solidFill>
                  <a:schemeClr val="tx1"/>
                </a:solidFill>
                <a:latin typeface="Liberation Sans" panose="020B0604020202020204" pitchFamily="34" charset="0"/>
              </a:rPr>
              <a:t>the time period </a:t>
            </a:r>
            <a:r>
              <a:rPr lang="en-US" sz="1900" b="0" dirty="0" smtClean="0">
                <a:solidFill>
                  <a:schemeClr val="tx1"/>
                </a:solidFill>
                <a:latin typeface="Liberation Sans" panose="020B0604020202020204" pitchFamily="34" charset="0"/>
              </a:rPr>
              <a:t>assumption.</a:t>
            </a:r>
          </a:p>
          <a:p>
            <a:pPr marL="341313" indent="-341313" algn="l" defTabSz="865188" eaLnBrk="1" hangingPunct="1">
              <a:lnSpc>
                <a:spcPct val="125000"/>
              </a:lnSpc>
              <a:spcBef>
                <a:spcPts val="600"/>
              </a:spcBef>
              <a:buClr>
                <a:srgbClr val="CC0000"/>
              </a:buClr>
              <a:buFont typeface="+mj-lt"/>
              <a:buAutoNum type="arabicPeriod"/>
              <a:defRPr/>
            </a:pPr>
            <a:r>
              <a:rPr lang="en-US" sz="1900" b="0" dirty="0" smtClean="0">
                <a:solidFill>
                  <a:schemeClr val="tx1"/>
                </a:solidFill>
                <a:latin typeface="Liberation Sans" panose="020B0604020202020204" pitchFamily="34" charset="0"/>
              </a:rPr>
              <a:t>Explain </a:t>
            </a:r>
            <a:r>
              <a:rPr lang="en-US" sz="1900" b="0" dirty="0">
                <a:solidFill>
                  <a:schemeClr val="tx1"/>
                </a:solidFill>
                <a:latin typeface="Liberation Sans" panose="020B0604020202020204" pitchFamily="34" charset="0"/>
              </a:rPr>
              <a:t>the accrual basis of </a:t>
            </a:r>
            <a:r>
              <a:rPr lang="en-US" sz="1900" b="0" dirty="0" smtClean="0">
                <a:solidFill>
                  <a:schemeClr val="tx1"/>
                </a:solidFill>
                <a:latin typeface="Liberation Sans" panose="020B0604020202020204" pitchFamily="34" charset="0"/>
              </a:rPr>
              <a:t>accounting.</a:t>
            </a:r>
          </a:p>
          <a:p>
            <a:pPr marL="341313" indent="-341313" algn="l" defTabSz="865188" eaLnBrk="1" hangingPunct="1">
              <a:lnSpc>
                <a:spcPct val="125000"/>
              </a:lnSpc>
              <a:spcBef>
                <a:spcPts val="600"/>
              </a:spcBef>
              <a:buClr>
                <a:srgbClr val="CC0000"/>
              </a:buClr>
              <a:buFont typeface="+mj-lt"/>
              <a:buAutoNum type="arabicPeriod"/>
              <a:defRPr/>
            </a:pPr>
            <a:r>
              <a:rPr lang="en-US" sz="1900" b="0" dirty="0" smtClean="0">
                <a:solidFill>
                  <a:schemeClr val="tx1"/>
                </a:solidFill>
                <a:latin typeface="Liberation Sans" panose="020B0604020202020204" pitchFamily="34" charset="0"/>
              </a:rPr>
              <a:t>Explain </a:t>
            </a:r>
            <a:r>
              <a:rPr lang="en-US" sz="1900" b="0" dirty="0">
                <a:solidFill>
                  <a:schemeClr val="tx1"/>
                </a:solidFill>
                <a:latin typeface="Liberation Sans" panose="020B0604020202020204" pitchFamily="34" charset="0"/>
              </a:rPr>
              <a:t>the reasons for adjusting </a:t>
            </a:r>
            <a:r>
              <a:rPr lang="en-US" sz="1900" b="0" dirty="0" smtClean="0">
                <a:solidFill>
                  <a:schemeClr val="tx1"/>
                </a:solidFill>
                <a:latin typeface="Liberation Sans" panose="020B0604020202020204" pitchFamily="34" charset="0"/>
              </a:rPr>
              <a:t>entries.</a:t>
            </a:r>
          </a:p>
          <a:p>
            <a:pPr marL="341313" indent="-341313" algn="l" defTabSz="865188" eaLnBrk="1" hangingPunct="1">
              <a:lnSpc>
                <a:spcPct val="125000"/>
              </a:lnSpc>
              <a:spcBef>
                <a:spcPts val="600"/>
              </a:spcBef>
              <a:buClr>
                <a:srgbClr val="CC0000"/>
              </a:buClr>
              <a:buFont typeface="+mj-lt"/>
              <a:buAutoNum type="arabicPeriod"/>
              <a:defRPr/>
            </a:pPr>
            <a:r>
              <a:rPr lang="en-US" sz="1900" b="0" dirty="0" smtClean="0">
                <a:solidFill>
                  <a:schemeClr val="tx1"/>
                </a:solidFill>
                <a:latin typeface="Liberation Sans" panose="020B0604020202020204" pitchFamily="34" charset="0"/>
              </a:rPr>
              <a:t>Identify </a:t>
            </a:r>
            <a:r>
              <a:rPr lang="en-US" sz="1900" b="0" dirty="0">
                <a:solidFill>
                  <a:schemeClr val="tx1"/>
                </a:solidFill>
                <a:latin typeface="Liberation Sans" panose="020B0604020202020204" pitchFamily="34" charset="0"/>
              </a:rPr>
              <a:t>the major types of adjusting </a:t>
            </a:r>
            <a:r>
              <a:rPr lang="en-US" sz="1900" b="0" dirty="0" smtClean="0">
                <a:solidFill>
                  <a:schemeClr val="tx1"/>
                </a:solidFill>
                <a:latin typeface="Liberation Sans" panose="020B0604020202020204" pitchFamily="34" charset="0"/>
              </a:rPr>
              <a:t>entries.</a:t>
            </a:r>
          </a:p>
          <a:p>
            <a:pPr marL="341313" indent="-341313" algn="l" defTabSz="865188" eaLnBrk="1" hangingPunct="1">
              <a:lnSpc>
                <a:spcPct val="125000"/>
              </a:lnSpc>
              <a:spcBef>
                <a:spcPts val="600"/>
              </a:spcBef>
              <a:buClr>
                <a:srgbClr val="CC0000"/>
              </a:buClr>
              <a:buFont typeface="+mj-lt"/>
              <a:buAutoNum type="arabicPeriod"/>
              <a:defRPr/>
            </a:pPr>
            <a:r>
              <a:rPr lang="en-US" sz="1900" b="0" dirty="0" smtClean="0">
                <a:solidFill>
                  <a:schemeClr val="tx1"/>
                </a:solidFill>
                <a:latin typeface="Liberation Sans" panose="020B0604020202020204" pitchFamily="34" charset="0"/>
              </a:rPr>
              <a:t>Prepare </a:t>
            </a:r>
            <a:r>
              <a:rPr lang="en-US" sz="1900" b="0" dirty="0">
                <a:solidFill>
                  <a:schemeClr val="tx1"/>
                </a:solidFill>
                <a:latin typeface="Liberation Sans" panose="020B0604020202020204" pitchFamily="34" charset="0"/>
              </a:rPr>
              <a:t>adjusting entries for </a:t>
            </a:r>
            <a:r>
              <a:rPr lang="en-US" sz="1900" b="0" dirty="0" smtClean="0">
                <a:solidFill>
                  <a:schemeClr val="tx1"/>
                </a:solidFill>
                <a:latin typeface="Liberation Sans" panose="020B0604020202020204" pitchFamily="34" charset="0"/>
              </a:rPr>
              <a:t>deferrals.</a:t>
            </a:r>
          </a:p>
          <a:p>
            <a:pPr marL="341313" indent="-341313" algn="l" defTabSz="865188" eaLnBrk="1" hangingPunct="1">
              <a:lnSpc>
                <a:spcPct val="125000"/>
              </a:lnSpc>
              <a:spcBef>
                <a:spcPts val="600"/>
              </a:spcBef>
              <a:buClr>
                <a:srgbClr val="CC0000"/>
              </a:buClr>
              <a:buFont typeface="+mj-lt"/>
              <a:buAutoNum type="arabicPeriod"/>
              <a:defRPr/>
            </a:pPr>
            <a:r>
              <a:rPr lang="en-US" sz="1900" b="0" dirty="0" smtClean="0">
                <a:solidFill>
                  <a:schemeClr val="tx1"/>
                </a:solidFill>
                <a:latin typeface="Liberation Sans" panose="020B0604020202020204" pitchFamily="34" charset="0"/>
              </a:rPr>
              <a:t>Prepare </a:t>
            </a:r>
            <a:r>
              <a:rPr lang="en-US" sz="1900" b="0" dirty="0">
                <a:solidFill>
                  <a:schemeClr val="tx1"/>
                </a:solidFill>
                <a:latin typeface="Liberation Sans" panose="020B0604020202020204" pitchFamily="34" charset="0"/>
              </a:rPr>
              <a:t>adjusting entries for </a:t>
            </a:r>
            <a:r>
              <a:rPr lang="en-US" sz="1900" b="0" dirty="0" smtClean="0">
                <a:solidFill>
                  <a:schemeClr val="tx1"/>
                </a:solidFill>
                <a:latin typeface="Liberation Sans" panose="020B0604020202020204" pitchFamily="34" charset="0"/>
              </a:rPr>
              <a:t>accruals.</a:t>
            </a:r>
          </a:p>
          <a:p>
            <a:pPr marL="341313" indent="-341313" algn="l" defTabSz="865188" eaLnBrk="1" hangingPunct="1">
              <a:lnSpc>
                <a:spcPct val="125000"/>
              </a:lnSpc>
              <a:spcBef>
                <a:spcPts val="600"/>
              </a:spcBef>
              <a:buClr>
                <a:srgbClr val="CC0000"/>
              </a:buClr>
              <a:buFont typeface="+mj-lt"/>
              <a:buAutoNum type="arabicPeriod"/>
              <a:defRPr/>
            </a:pPr>
            <a:r>
              <a:rPr lang="en-US" sz="1900" b="0" dirty="0" smtClean="0">
                <a:solidFill>
                  <a:schemeClr val="tx1"/>
                </a:solidFill>
                <a:latin typeface="Liberation Sans" panose="020B0604020202020204" pitchFamily="34" charset="0"/>
              </a:rPr>
              <a:t>Describe </a:t>
            </a:r>
            <a:r>
              <a:rPr lang="en-US" sz="1900" b="0" dirty="0">
                <a:solidFill>
                  <a:schemeClr val="tx1"/>
                </a:solidFill>
                <a:latin typeface="Liberation Sans" panose="020B0604020202020204" pitchFamily="34" charset="0"/>
              </a:rPr>
              <a:t>the nature and purpose of an adjusted trial balance.</a:t>
            </a:r>
          </a:p>
        </p:txBody>
      </p:sp>
      <p:sp>
        <p:nvSpPr>
          <p:cNvPr id="9" name="Rectangle 2051"/>
          <p:cNvSpPr txBox="1">
            <a:spLocks noChangeArrowheads="1"/>
          </p:cNvSpPr>
          <p:nvPr/>
        </p:nvSpPr>
        <p:spPr bwMode="auto">
          <a:xfrm>
            <a:off x="329603" y="193234"/>
            <a:ext cx="1718092" cy="568766"/>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lgn="ctr">
                <a:solidFill>
                  <a:srgbClr val="000000"/>
                </a:solidFill>
                <a:miter lim="800000"/>
                <a:headEnd/>
                <a:tailEnd/>
              </a14:hiddenLine>
            </a:ext>
          </a:extLst>
        </p:spPr>
        <p:txBody>
          <a:bodyPr lIns="182562" tIns="46038" rIns="182562" bIns="46038" anchor="ctr"/>
          <a:lstStyle>
            <a:lvl1pPr marL="342900" indent="-342900"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spcBef>
                <a:spcPts val="0"/>
              </a:spcBef>
              <a:buFont typeface="Wingdings" pitchFamily="2" charset="2"/>
              <a:buNone/>
            </a:pPr>
            <a:r>
              <a:rPr lang="en-US" altLang="en-US" sz="2000" dirty="0" smtClean="0">
                <a:solidFill>
                  <a:srgbClr val="5F5F5F"/>
                </a:solidFill>
                <a:latin typeface="Liberation Sans" panose="020B0604020202020204" pitchFamily="34" charset="0"/>
                <a:cs typeface="Arial" panose="020B0604020202020204" pitchFamily="34" charset="0"/>
              </a:rPr>
              <a:t>CHAPTER</a:t>
            </a:r>
            <a:endParaRPr lang="en-US" altLang="en-US" sz="8800" dirty="0">
              <a:solidFill>
                <a:srgbClr val="5F5F5F"/>
              </a:solidFill>
              <a:latin typeface="Liberation Sans" panose="020B0604020202020204" pitchFamily="34" charset="0"/>
              <a:cs typeface="Arial" panose="020B0604020202020204" pitchFamily="34" charset="0"/>
            </a:endParaRPr>
          </a:p>
        </p:txBody>
      </p:sp>
      <p:sp>
        <p:nvSpPr>
          <p:cNvPr id="10" name="Rectangle 2051"/>
          <p:cNvSpPr>
            <a:spLocks noChangeArrowheads="1"/>
          </p:cNvSpPr>
          <p:nvPr/>
        </p:nvSpPr>
        <p:spPr bwMode="auto">
          <a:xfrm>
            <a:off x="2057400" y="754040"/>
            <a:ext cx="6781800" cy="77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tIns="46038" bIns="46038">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20000"/>
              </a:spcBef>
              <a:buClr>
                <a:schemeClr val="accent2"/>
              </a:buClr>
              <a:buSzPct val="75000"/>
              <a:buFont typeface="Wingdings" pitchFamily="2" charset="2"/>
              <a:buNone/>
            </a:pPr>
            <a:r>
              <a:rPr lang="en-US" altLang="en-US" sz="4400" b="1" dirty="0" smtClean="0">
                <a:solidFill>
                  <a:srgbClr val="5F5F5F"/>
                </a:solidFill>
                <a:latin typeface="Liberation Sans" panose="020B0604020202020204" pitchFamily="34" charset="0"/>
              </a:rPr>
              <a:t>Adjusting the Accounts</a:t>
            </a:r>
            <a:endParaRPr lang="en-US" altLang="en-US" sz="4400" b="1" dirty="0">
              <a:solidFill>
                <a:srgbClr val="5F5F5F"/>
              </a:solidFill>
              <a:latin typeface="Liberation Sans" panose="020B0604020202020204" pitchFamily="34" charset="0"/>
            </a:endParaRPr>
          </a:p>
        </p:txBody>
      </p:sp>
      <p:sp>
        <p:nvSpPr>
          <p:cNvPr id="4103" name="Line 15"/>
          <p:cNvSpPr>
            <a:spLocks noChangeShapeType="1"/>
          </p:cNvSpPr>
          <p:nvPr/>
        </p:nvSpPr>
        <p:spPr bwMode="auto">
          <a:xfrm>
            <a:off x="1981200" y="743764"/>
            <a:ext cx="0" cy="858753"/>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Tree>
    <p:extLst>
      <p:ext uri="{BB962C8B-B14F-4D97-AF65-F5344CB8AC3E}">
        <p14:creationId xmlns:p14="http://schemas.microsoft.com/office/powerpoint/2010/main" val="2983491893"/>
      </p:ext>
    </p:extLst>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Line 11"/>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9"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006600"/>
                </a:solidFill>
                <a:latin typeface="Liberation Sans" panose="020B0604020202020204" pitchFamily="34" charset="0"/>
              </a:rPr>
              <a:t>PREPAID EXPENSES</a:t>
            </a:r>
            <a:endParaRPr lang="en-US" altLang="en-US" sz="3200" dirty="0">
              <a:solidFill>
                <a:srgbClr val="006600"/>
              </a:solidFill>
              <a:latin typeface="Liberation Sans" panose="020B0604020202020204" pitchFamily="34" charset="0"/>
            </a:endParaRPr>
          </a:p>
        </p:txBody>
      </p:sp>
      <p:pic>
        <p:nvPicPr>
          <p:cNvPr id="10"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76388"/>
            <a:ext cx="8534400" cy="2233612"/>
          </a:xfrm>
          <a:prstGeom prst="rect">
            <a:avLst/>
          </a:prstGeom>
          <a:noFill/>
          <a:ln w="19050" cap="sq" algn="ctr">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28600" y="3872552"/>
            <a:ext cx="45720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200" dirty="0">
                <a:solidFill>
                  <a:schemeClr val="tx1"/>
                </a:solidFill>
                <a:latin typeface="Liberation Sans" panose="020B0604020202020204" pitchFamily="34" charset="0"/>
              </a:rPr>
              <a:t>Illustration 3-9</a:t>
            </a:r>
          </a:p>
          <a:p>
            <a:r>
              <a:rPr lang="en-US" sz="1200" b="0" dirty="0">
                <a:solidFill>
                  <a:schemeClr val="tx1"/>
                </a:solidFill>
                <a:latin typeface="Liberation Sans" panose="020B0604020202020204" pitchFamily="34" charset="0"/>
              </a:rPr>
              <a:t>Accounting for </a:t>
            </a:r>
            <a:r>
              <a:rPr lang="en-US" sz="1200" b="0" dirty="0" smtClean="0">
                <a:solidFill>
                  <a:schemeClr val="tx1"/>
                </a:solidFill>
                <a:latin typeface="Liberation Sans" panose="020B0604020202020204" pitchFamily="34" charset="0"/>
              </a:rPr>
              <a:t>prepaid expenses</a:t>
            </a:r>
            <a:endParaRPr lang="en-US" sz="1200" b="0" dirty="0">
              <a:solidFill>
                <a:schemeClr val="tx1"/>
              </a:solidFill>
              <a:latin typeface="Liberation Sans" panose="020B0604020202020204" pitchFamily="34" charset="0"/>
            </a:endParaRPr>
          </a:p>
        </p:txBody>
      </p:sp>
      <p:sp>
        <p:nvSpPr>
          <p:cNvPr id="11"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5</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body" idx="4294967295"/>
          </p:nvPr>
        </p:nvSpPr>
        <p:spPr>
          <a:xfrm>
            <a:off x="533400" y="1295400"/>
            <a:ext cx="8077200" cy="9144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nSpc>
                <a:spcPct val="120000"/>
              </a:lnSpc>
              <a:buClr>
                <a:srgbClr val="006666"/>
              </a:buClr>
              <a:buSzTx/>
              <a:buFont typeface="Monotype Sorts" pitchFamily="2" charset="2"/>
              <a:buNone/>
            </a:pPr>
            <a:r>
              <a:rPr lang="en-US" altLang="en-US" sz="2200" b="0" dirty="0" smtClean="0">
                <a:effectLst/>
                <a:latin typeface="Liberation Sans" panose="020B0604020202020204" pitchFamily="34" charset="0"/>
              </a:rPr>
              <a:t>Receipt of cash that is recorded as a liability because the service has not been performed.</a:t>
            </a:r>
          </a:p>
        </p:txBody>
      </p:sp>
      <p:sp>
        <p:nvSpPr>
          <p:cNvPr id="35843" name="Rectangle 6"/>
          <p:cNvSpPr>
            <a:spLocks noChangeArrowheads="1"/>
          </p:cNvSpPr>
          <p:nvPr/>
        </p:nvSpPr>
        <p:spPr bwMode="auto">
          <a:xfrm>
            <a:off x="838200" y="3951288"/>
            <a:ext cx="2743200" cy="860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accent2"/>
              </a:buClr>
              <a:buSzPct val="75000"/>
              <a:buFont typeface="Wingdings" pitchFamily="2" charset="2"/>
              <a:buChar char="l"/>
              <a:defRPr sz="2800" b="1">
                <a:solidFill>
                  <a:schemeClr val="bg2"/>
                </a:solidFill>
                <a:latin typeface="Arial" charset="0"/>
              </a:defRPr>
            </a:lvl1pPr>
            <a:lvl2pPr marL="571500" indent="-45720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lvl="1">
              <a:spcAft>
                <a:spcPct val="20000"/>
              </a:spcAft>
              <a:buClr>
                <a:srgbClr val="CC0000"/>
              </a:buClr>
              <a:buSzPct val="80000"/>
              <a:buFont typeface="Wingdings" pitchFamily="2" charset="2"/>
              <a:buChar char="u"/>
            </a:pPr>
            <a:r>
              <a:rPr lang="en-US" altLang="en-US" sz="2100" b="0" dirty="0">
                <a:latin typeface="Liberation Sans" panose="020B0604020202020204" pitchFamily="34" charset="0"/>
              </a:rPr>
              <a:t>Rent</a:t>
            </a:r>
          </a:p>
          <a:p>
            <a:pPr lvl="1">
              <a:spcAft>
                <a:spcPct val="20000"/>
              </a:spcAft>
              <a:buClr>
                <a:srgbClr val="CC0000"/>
              </a:buClr>
              <a:buSzPct val="80000"/>
              <a:buFont typeface="Wingdings" pitchFamily="2" charset="2"/>
              <a:buChar char="u"/>
            </a:pPr>
            <a:r>
              <a:rPr lang="en-US" altLang="en-US" sz="2100" b="0" dirty="0">
                <a:latin typeface="Liberation Sans" panose="020B0604020202020204" pitchFamily="34" charset="0"/>
              </a:rPr>
              <a:t>Airline tickets</a:t>
            </a:r>
          </a:p>
        </p:txBody>
      </p:sp>
      <p:sp>
        <p:nvSpPr>
          <p:cNvPr id="35847" name="Rectangle 12"/>
          <p:cNvSpPr>
            <a:spLocks noChangeArrowheads="1"/>
          </p:cNvSpPr>
          <p:nvPr/>
        </p:nvSpPr>
        <p:spPr bwMode="auto">
          <a:xfrm>
            <a:off x="3886200" y="3930650"/>
            <a:ext cx="4800600" cy="860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accent2"/>
              </a:buClr>
              <a:buSzPct val="75000"/>
              <a:buFont typeface="Wingdings" pitchFamily="2" charset="2"/>
              <a:buChar char="l"/>
              <a:defRPr sz="2800" b="1">
                <a:solidFill>
                  <a:schemeClr val="bg2"/>
                </a:solidFill>
                <a:latin typeface="Arial" charset="0"/>
              </a:defRPr>
            </a:lvl1pPr>
            <a:lvl2pPr marL="571500" indent="-45720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lvl="1">
              <a:spcAft>
                <a:spcPct val="20000"/>
              </a:spcAft>
              <a:buClr>
                <a:srgbClr val="CC0000"/>
              </a:buClr>
              <a:buSzPct val="80000"/>
              <a:buFont typeface="Wingdings" pitchFamily="2" charset="2"/>
              <a:buChar char="u"/>
            </a:pPr>
            <a:r>
              <a:rPr lang="en-US" altLang="en-US" sz="2100" b="0" dirty="0">
                <a:latin typeface="Liberation Sans" panose="020B0604020202020204" pitchFamily="34" charset="0"/>
              </a:rPr>
              <a:t>Magazine subscriptions</a:t>
            </a:r>
          </a:p>
          <a:p>
            <a:pPr lvl="1">
              <a:spcAft>
                <a:spcPct val="20000"/>
              </a:spcAft>
              <a:buClr>
                <a:srgbClr val="CC0000"/>
              </a:buClr>
              <a:buSzPct val="80000"/>
              <a:buFont typeface="Wingdings" pitchFamily="2" charset="2"/>
              <a:buChar char="u"/>
            </a:pPr>
            <a:r>
              <a:rPr lang="en-US" altLang="en-US" sz="2100" b="0" dirty="0">
                <a:latin typeface="Liberation Sans" panose="020B0604020202020204" pitchFamily="34" charset="0"/>
              </a:rPr>
              <a:t>Customer deposits</a:t>
            </a:r>
          </a:p>
        </p:txBody>
      </p:sp>
      <p:sp>
        <p:nvSpPr>
          <p:cNvPr id="35848" name="Rectangle 13"/>
          <p:cNvSpPr>
            <a:spLocks noChangeArrowheads="1"/>
          </p:cNvSpPr>
          <p:nvPr/>
        </p:nvSpPr>
        <p:spPr bwMode="auto">
          <a:xfrm>
            <a:off x="609600" y="3429000"/>
            <a:ext cx="6324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a:spAutoFit/>
          </a:bodyPr>
          <a:lstStyle>
            <a:lvl1pPr marL="457200" indent="-457200">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spcAft>
                <a:spcPct val="20000"/>
              </a:spcAft>
              <a:buClrTx/>
              <a:buSzPct val="80000"/>
              <a:buFontTx/>
              <a:buNone/>
            </a:pPr>
            <a:r>
              <a:rPr lang="en-US" altLang="en-US" sz="2200" b="0" dirty="0">
                <a:latin typeface="Liberation Sans" panose="020B0604020202020204" pitchFamily="34" charset="0"/>
              </a:rPr>
              <a:t>Unearned revenues often occur in regard to:</a:t>
            </a:r>
          </a:p>
        </p:txBody>
      </p:sp>
      <p:sp>
        <p:nvSpPr>
          <p:cNvPr id="31755" name="Line 11"/>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3"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006600"/>
                </a:solidFill>
                <a:latin typeface="Liberation Sans" panose="020B0604020202020204" pitchFamily="34" charset="0"/>
              </a:rPr>
              <a:t>UNEARNED REVENUES</a:t>
            </a:r>
            <a:endParaRPr lang="en-US" altLang="en-US" sz="3200" dirty="0">
              <a:solidFill>
                <a:srgbClr val="006600"/>
              </a:solidFill>
              <a:latin typeface="Liberation Sans" panose="020B0604020202020204" pitchFamily="34" charset="0"/>
            </a:endParaRPr>
          </a:p>
        </p:txBody>
      </p:sp>
      <p:sp>
        <p:nvSpPr>
          <p:cNvPr id="14" name="Text Box 8"/>
          <p:cNvSpPr txBox="1">
            <a:spLocks noChangeArrowheads="1"/>
          </p:cNvSpPr>
          <p:nvPr/>
        </p:nvSpPr>
        <p:spPr bwMode="auto">
          <a:xfrm>
            <a:off x="990600" y="2544763"/>
            <a:ext cx="2438400" cy="492443"/>
          </a:xfrm>
          <a:prstGeom prst="rect">
            <a:avLst/>
          </a:prstGeom>
          <a:solidFill>
            <a:srgbClr val="FFFF99"/>
          </a:solidFill>
          <a:ln w="28575">
            <a:solidFill>
              <a:schemeClr val="tx1"/>
            </a:solidFill>
            <a:miter lim="800000"/>
            <a:headEnd/>
            <a:tailEnd/>
          </a:ln>
          <a:effectLst>
            <a:innerShdw blurRad="114300">
              <a:prstClr val="black"/>
            </a:innerShdw>
          </a:effectLst>
        </p:spPr>
        <p:txBody>
          <a:bodyPr bIns="91440">
            <a:spAutoFit/>
          </a:bodyPr>
          <a:lstStyle>
            <a:defPPr>
              <a:defRPr lang="en-US"/>
            </a:defPPr>
            <a:lvl1pPr marL="457200" indent="-457200" algn="ctr">
              <a:defRPr sz="2300">
                <a:solidFill>
                  <a:schemeClr val="tx1"/>
                </a:solidFill>
                <a:latin typeface="Liberation Sans" panose="020B0604020202020204" pitchFamily="34" charset="0"/>
                <a:cs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Cash Receipt</a:t>
            </a:r>
          </a:p>
        </p:txBody>
      </p:sp>
      <p:sp>
        <p:nvSpPr>
          <p:cNvPr id="15" name="Text Box 9"/>
          <p:cNvSpPr txBox="1">
            <a:spLocks noChangeArrowheads="1"/>
          </p:cNvSpPr>
          <p:nvPr/>
        </p:nvSpPr>
        <p:spPr bwMode="auto">
          <a:xfrm>
            <a:off x="5094288" y="2544763"/>
            <a:ext cx="3135312" cy="492443"/>
          </a:xfrm>
          <a:prstGeom prst="rect">
            <a:avLst/>
          </a:prstGeom>
          <a:solidFill>
            <a:srgbClr val="FFFF99"/>
          </a:solidFill>
          <a:ln w="28575">
            <a:solidFill>
              <a:schemeClr val="tx1"/>
            </a:solidFill>
            <a:miter lim="800000"/>
            <a:headEnd/>
            <a:tailEnd/>
          </a:ln>
          <a:effectLst>
            <a:innerShdw blurRad="114300">
              <a:prstClr val="black"/>
            </a:innerShdw>
          </a:effectLst>
        </p:spPr>
        <p:txBody>
          <a:bodyPr bIns="91440">
            <a:spAutoFit/>
          </a:bodyPr>
          <a:lstStyle>
            <a:defPPr>
              <a:defRPr lang="en-US"/>
            </a:defPPr>
            <a:lvl1pPr marL="457200" indent="-457200" algn="ctr">
              <a:defRPr sz="2300">
                <a:solidFill>
                  <a:schemeClr val="tx1"/>
                </a:solidFill>
                <a:latin typeface="Liberation Sans" panose="020B0604020202020204" pitchFamily="34" charset="0"/>
                <a:cs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Revenue Recorded</a:t>
            </a:r>
          </a:p>
        </p:txBody>
      </p:sp>
      <p:sp>
        <p:nvSpPr>
          <p:cNvPr id="16" name="Text Box 10"/>
          <p:cNvSpPr txBox="1">
            <a:spLocks noChangeArrowheads="1"/>
          </p:cNvSpPr>
          <p:nvPr/>
        </p:nvSpPr>
        <p:spPr bwMode="auto">
          <a:xfrm>
            <a:off x="3200400" y="2578608"/>
            <a:ext cx="21336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457200" indent="-4572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spcBef>
                <a:spcPct val="50000"/>
              </a:spcBef>
            </a:pPr>
            <a:r>
              <a:rPr lang="en-US" altLang="en-US" sz="2300" dirty="0">
                <a:solidFill>
                  <a:srgbClr val="CC0000"/>
                </a:solidFill>
                <a:latin typeface="Liberation Sans" panose="020B0604020202020204" pitchFamily="34" charset="0"/>
                <a:cs typeface="Arial" charset="0"/>
              </a:rPr>
              <a:t>BEFORE</a:t>
            </a:r>
          </a:p>
        </p:txBody>
      </p:sp>
      <p:sp>
        <p:nvSpPr>
          <p:cNvPr id="17"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5</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0" name="Picture 9"/>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609600" y="3769201"/>
            <a:ext cx="6787169" cy="263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32773" name="Line 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36869" name="Rectangle 8"/>
          <p:cNvSpPr>
            <a:spLocks noChangeArrowheads="1"/>
          </p:cNvSpPr>
          <p:nvPr/>
        </p:nvSpPr>
        <p:spPr bwMode="auto">
          <a:xfrm>
            <a:off x="7467600" y="3657600"/>
            <a:ext cx="1524000" cy="830997"/>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200" dirty="0">
                <a:solidFill>
                  <a:schemeClr val="tx1"/>
                </a:solidFill>
                <a:latin typeface="Liberation Sans" panose="020B0604020202020204" pitchFamily="34" charset="0"/>
              </a:rPr>
              <a:t>Illustration 3-10</a:t>
            </a:r>
          </a:p>
          <a:p>
            <a:r>
              <a:rPr lang="en-US" sz="1200" b="0" dirty="0">
                <a:solidFill>
                  <a:schemeClr val="tx1"/>
                </a:solidFill>
                <a:latin typeface="Liberation Sans" panose="020B0604020202020204" pitchFamily="34" charset="0"/>
              </a:rPr>
              <a:t>Adjusting entries for unearned</a:t>
            </a:r>
          </a:p>
          <a:p>
            <a:r>
              <a:rPr lang="en-US" sz="1200" b="0" dirty="0">
                <a:solidFill>
                  <a:schemeClr val="tx1"/>
                </a:solidFill>
                <a:latin typeface="Liberation Sans" panose="020B0604020202020204" pitchFamily="34" charset="0"/>
              </a:rPr>
              <a:t>revenues</a:t>
            </a:r>
            <a:endParaRPr lang="en-US" altLang="en-US" sz="1200" b="0" dirty="0">
              <a:solidFill>
                <a:schemeClr val="tx1"/>
              </a:solidFill>
              <a:latin typeface="Liberation Sans" panose="020B0604020202020204" pitchFamily="34" charset="0"/>
            </a:endParaRPr>
          </a:p>
        </p:txBody>
      </p:sp>
      <p:sp>
        <p:nvSpPr>
          <p:cNvPr id="36871" name="Text Box 2050"/>
          <p:cNvSpPr txBox="1">
            <a:spLocks noChangeArrowheads="1"/>
          </p:cNvSpPr>
          <p:nvPr/>
        </p:nvSpPr>
        <p:spPr bwMode="auto">
          <a:xfrm>
            <a:off x="609600" y="1295400"/>
            <a:ext cx="7772400" cy="22736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lvl="1">
              <a:lnSpc>
                <a:spcPct val="125000"/>
              </a:lnSpc>
              <a:spcBef>
                <a:spcPct val="500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rPr>
              <a:t>Adjusting entry is made to </a:t>
            </a:r>
            <a:r>
              <a:rPr lang="en-US" altLang="en-US" sz="2100" dirty="0">
                <a:solidFill>
                  <a:schemeClr val="tx1"/>
                </a:solidFill>
                <a:latin typeface="Liberation Sans" panose="020B0604020202020204" pitchFamily="34" charset="0"/>
              </a:rPr>
              <a:t>record the revenue</a:t>
            </a:r>
            <a:r>
              <a:rPr lang="en-US" altLang="en-US" sz="2100" b="0" dirty="0">
                <a:solidFill>
                  <a:schemeClr val="tx1"/>
                </a:solidFill>
                <a:latin typeface="Liberation Sans" panose="020B0604020202020204" pitchFamily="34" charset="0"/>
              </a:rPr>
              <a:t> for services performed during the period and to show the liability that remains at the end of the accounting period.</a:t>
            </a:r>
          </a:p>
          <a:p>
            <a:pPr lvl="1">
              <a:lnSpc>
                <a:spcPct val="125000"/>
              </a:lnSpc>
              <a:spcBef>
                <a:spcPct val="500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rPr>
              <a:t>Results in a </a:t>
            </a:r>
            <a:r>
              <a:rPr lang="en-US" altLang="en-US" sz="2100" dirty="0">
                <a:solidFill>
                  <a:schemeClr val="tx1"/>
                </a:solidFill>
                <a:latin typeface="Liberation Sans" panose="020B0604020202020204" pitchFamily="34" charset="0"/>
              </a:rPr>
              <a:t>decrease</a:t>
            </a:r>
            <a:r>
              <a:rPr lang="en-US" altLang="en-US" sz="2100" b="0" dirty="0">
                <a:solidFill>
                  <a:schemeClr val="tx1"/>
                </a:solidFill>
                <a:latin typeface="Liberation Sans" panose="020B0604020202020204" pitchFamily="34" charset="0"/>
              </a:rPr>
              <a:t> (debit) to a </a:t>
            </a:r>
            <a:r>
              <a:rPr lang="en-US" altLang="en-US" sz="2100" dirty="0">
                <a:solidFill>
                  <a:schemeClr val="tx1"/>
                </a:solidFill>
                <a:latin typeface="Liberation Sans" panose="020B0604020202020204" pitchFamily="34" charset="0"/>
              </a:rPr>
              <a:t>liability account</a:t>
            </a:r>
            <a:r>
              <a:rPr lang="en-US" altLang="en-US" sz="2100" b="0" dirty="0">
                <a:solidFill>
                  <a:schemeClr val="tx1"/>
                </a:solidFill>
                <a:latin typeface="Liberation Sans" panose="020B0604020202020204" pitchFamily="34" charset="0"/>
              </a:rPr>
              <a:t> and an </a:t>
            </a:r>
            <a:r>
              <a:rPr lang="en-US" altLang="en-US" sz="2100" dirty="0">
                <a:solidFill>
                  <a:schemeClr val="tx1"/>
                </a:solidFill>
                <a:latin typeface="Liberation Sans" panose="020B0604020202020204" pitchFamily="34" charset="0"/>
              </a:rPr>
              <a:t>increase</a:t>
            </a:r>
            <a:r>
              <a:rPr lang="en-US" altLang="en-US" sz="2100" b="0" dirty="0">
                <a:solidFill>
                  <a:schemeClr val="tx1"/>
                </a:solidFill>
                <a:latin typeface="Liberation Sans" panose="020B0604020202020204" pitchFamily="34" charset="0"/>
              </a:rPr>
              <a:t> (credit) to a </a:t>
            </a:r>
            <a:r>
              <a:rPr lang="en-US" altLang="en-US" sz="2100" dirty="0">
                <a:solidFill>
                  <a:schemeClr val="tx1"/>
                </a:solidFill>
                <a:latin typeface="Liberation Sans" panose="020B0604020202020204" pitchFamily="34" charset="0"/>
              </a:rPr>
              <a:t>revenue account</a:t>
            </a:r>
            <a:r>
              <a:rPr lang="en-US" altLang="en-US" sz="2100" b="0" dirty="0">
                <a:solidFill>
                  <a:schemeClr val="tx1"/>
                </a:solidFill>
                <a:latin typeface="Liberation Sans" panose="020B0604020202020204" pitchFamily="34" charset="0"/>
              </a:rPr>
              <a:t>.</a:t>
            </a:r>
          </a:p>
        </p:txBody>
      </p:sp>
      <p:sp>
        <p:nvSpPr>
          <p:cNvPr id="9"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006600"/>
                </a:solidFill>
                <a:latin typeface="Liberation Sans" panose="020B0604020202020204" pitchFamily="34" charset="0"/>
              </a:rPr>
              <a:t>UNEARNED REVENUES</a:t>
            </a:r>
            <a:endParaRPr lang="en-US" altLang="en-US" sz="3200" dirty="0">
              <a:solidFill>
                <a:srgbClr val="006600"/>
              </a:solidFill>
              <a:latin typeface="Liberation Sans" panose="020B0604020202020204" pitchFamily="34" charset="0"/>
            </a:endParaRPr>
          </a:p>
        </p:txBody>
      </p:sp>
      <p:sp>
        <p:nvSpPr>
          <p:cNvPr id="10"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5</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0"/>
          <p:cNvSpPr txBox="1">
            <a:spLocks noChangeArrowheads="1"/>
          </p:cNvSpPr>
          <p:nvPr/>
        </p:nvSpPr>
        <p:spPr bwMode="auto">
          <a:xfrm>
            <a:off x="609600" y="1295400"/>
            <a:ext cx="8153400" cy="2112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5000"/>
              </a:lnSpc>
              <a:spcBef>
                <a:spcPct val="0"/>
              </a:spcBef>
              <a:buClrTx/>
              <a:buSzTx/>
              <a:buFontTx/>
              <a:buNone/>
            </a:pPr>
            <a:r>
              <a:rPr lang="en-US" altLang="en-US" sz="2100" dirty="0">
                <a:solidFill>
                  <a:schemeClr val="tx1"/>
                </a:solidFill>
                <a:latin typeface="Liberation Sans" panose="020B0604020202020204" pitchFamily="34" charset="0"/>
              </a:rPr>
              <a:t>Illustration: </a:t>
            </a:r>
            <a:r>
              <a:rPr lang="en-US" altLang="en-US" sz="2100" b="0" dirty="0" smtClean="0">
                <a:solidFill>
                  <a:schemeClr val="tx1"/>
                </a:solidFill>
                <a:latin typeface="Liberation Sans" panose="020B0604020202020204" pitchFamily="34" charset="0"/>
              </a:rPr>
              <a:t>Yazici </a:t>
            </a:r>
            <a:r>
              <a:rPr lang="en-US" altLang="en-US" sz="2100" b="0" dirty="0">
                <a:solidFill>
                  <a:schemeClr val="tx1"/>
                </a:solidFill>
                <a:latin typeface="Liberation Sans" panose="020B0604020202020204" pitchFamily="34" charset="0"/>
              </a:rPr>
              <a:t>Advertising </a:t>
            </a:r>
            <a:r>
              <a:rPr lang="en-US" altLang="en-US" sz="2100" b="0" dirty="0" smtClean="0">
                <a:solidFill>
                  <a:schemeClr val="tx1"/>
                </a:solidFill>
                <a:latin typeface="Liberation Sans" panose="020B0604020202020204" pitchFamily="34" charset="0"/>
              </a:rPr>
              <a:t>Inc. </a:t>
            </a:r>
            <a:r>
              <a:rPr lang="en-US" altLang="en-US" sz="2100" b="0" dirty="0">
                <a:solidFill>
                  <a:schemeClr val="tx1"/>
                </a:solidFill>
                <a:latin typeface="Liberation Sans" panose="020B0604020202020204" pitchFamily="34" charset="0"/>
              </a:rPr>
              <a:t>received </a:t>
            </a:r>
            <a:r>
              <a:rPr lang="en-US" altLang="en-US" sz="2100" b="0" dirty="0" smtClean="0">
                <a:solidFill>
                  <a:schemeClr val="tx1"/>
                </a:solidFill>
                <a:latin typeface="Calibri"/>
              </a:rPr>
              <a:t>₺</a:t>
            </a:r>
            <a:r>
              <a:rPr lang="en-US" altLang="en-US" sz="2100" b="0" dirty="0" smtClean="0">
                <a:solidFill>
                  <a:schemeClr val="tx1"/>
                </a:solidFill>
                <a:latin typeface="Liberation Sans" panose="020B0604020202020204" pitchFamily="34" charset="0"/>
              </a:rPr>
              <a:t>1,200 </a:t>
            </a:r>
            <a:r>
              <a:rPr lang="en-US" altLang="en-US" sz="2100" b="0" dirty="0">
                <a:solidFill>
                  <a:schemeClr val="tx1"/>
                </a:solidFill>
                <a:latin typeface="Liberation Sans" panose="020B0604020202020204" pitchFamily="34" charset="0"/>
              </a:rPr>
              <a:t>on October 2 from R. Knox for advertising services expected to be completed by December 31.  Unearned Service Revenue shows a balance of </a:t>
            </a:r>
            <a:r>
              <a:rPr lang="en-US" altLang="en-US" sz="2100" b="0" dirty="0" smtClean="0">
                <a:solidFill>
                  <a:schemeClr val="tx1"/>
                </a:solidFill>
                <a:latin typeface="Calibri"/>
              </a:rPr>
              <a:t>₺</a:t>
            </a:r>
            <a:r>
              <a:rPr lang="en-US" altLang="en-US" sz="2100" b="0" dirty="0" smtClean="0">
                <a:solidFill>
                  <a:schemeClr val="tx1"/>
                </a:solidFill>
                <a:latin typeface="Liberation Sans" panose="020B0604020202020204" pitchFamily="34" charset="0"/>
              </a:rPr>
              <a:t>1,200 </a:t>
            </a:r>
            <a:r>
              <a:rPr lang="en-US" altLang="en-US" sz="2100" b="0" dirty="0">
                <a:solidFill>
                  <a:schemeClr val="tx1"/>
                </a:solidFill>
                <a:latin typeface="Liberation Sans" panose="020B0604020202020204" pitchFamily="34" charset="0"/>
              </a:rPr>
              <a:t>in the October 31 trial balance. Analysis reveals that the company performed </a:t>
            </a:r>
            <a:r>
              <a:rPr lang="en-US" altLang="en-US" sz="2100" b="0" dirty="0" smtClean="0">
                <a:solidFill>
                  <a:schemeClr val="tx1"/>
                </a:solidFill>
                <a:latin typeface="Calibri"/>
              </a:rPr>
              <a:t>₺</a:t>
            </a:r>
            <a:r>
              <a:rPr lang="en-US" altLang="en-US" sz="2100" b="0" dirty="0" smtClean="0">
                <a:solidFill>
                  <a:schemeClr val="tx1"/>
                </a:solidFill>
                <a:latin typeface="Liberation Sans" panose="020B0604020202020204" pitchFamily="34" charset="0"/>
              </a:rPr>
              <a:t>400 </a:t>
            </a:r>
            <a:r>
              <a:rPr lang="en-US" altLang="en-US" sz="2100" b="0" dirty="0">
                <a:solidFill>
                  <a:schemeClr val="tx1"/>
                </a:solidFill>
                <a:latin typeface="Liberation Sans" panose="020B0604020202020204" pitchFamily="34" charset="0"/>
              </a:rPr>
              <a:t>of services in October.</a:t>
            </a:r>
          </a:p>
        </p:txBody>
      </p:sp>
      <p:sp>
        <p:nvSpPr>
          <p:cNvPr id="315429" name="Text Box 37"/>
          <p:cNvSpPr txBox="1">
            <a:spLocks noChangeArrowheads="1"/>
          </p:cNvSpPr>
          <p:nvPr/>
        </p:nvSpPr>
        <p:spPr bwMode="auto">
          <a:xfrm>
            <a:off x="1981200" y="4192588"/>
            <a:ext cx="3505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457200">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50000"/>
              </a:spcBef>
              <a:buClrTx/>
              <a:buSzTx/>
              <a:buFontTx/>
              <a:buNone/>
            </a:pPr>
            <a:r>
              <a:rPr lang="en-US" altLang="en-US" sz="2100" b="0" dirty="0">
                <a:solidFill>
                  <a:schemeClr val="tx1"/>
                </a:solidFill>
                <a:latin typeface="Liberation Sans" panose="020B0604020202020204" pitchFamily="34" charset="0"/>
                <a:cs typeface="Arial" charset="0"/>
              </a:rPr>
              <a:t>Service Revenue</a:t>
            </a:r>
          </a:p>
        </p:txBody>
      </p:sp>
      <p:sp>
        <p:nvSpPr>
          <p:cNvPr id="315432" name="Text Box 40"/>
          <p:cNvSpPr txBox="1">
            <a:spLocks noChangeArrowheads="1"/>
          </p:cNvSpPr>
          <p:nvPr/>
        </p:nvSpPr>
        <p:spPr bwMode="auto">
          <a:xfrm>
            <a:off x="6934200" y="4192588"/>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2100" b="0" dirty="0">
                <a:solidFill>
                  <a:schemeClr val="tx1"/>
                </a:solidFill>
                <a:latin typeface="Liberation Sans" panose="020B0604020202020204" pitchFamily="34" charset="0"/>
                <a:cs typeface="Arial" charset="0"/>
              </a:rPr>
              <a:t>400</a:t>
            </a:r>
          </a:p>
        </p:txBody>
      </p:sp>
      <p:sp>
        <p:nvSpPr>
          <p:cNvPr id="315433" name="Text Box 41"/>
          <p:cNvSpPr txBox="1">
            <a:spLocks noChangeArrowheads="1"/>
          </p:cNvSpPr>
          <p:nvPr/>
        </p:nvSpPr>
        <p:spPr bwMode="auto">
          <a:xfrm>
            <a:off x="1981200" y="3733800"/>
            <a:ext cx="38100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50000"/>
              </a:spcBef>
              <a:buClrTx/>
              <a:buSzTx/>
              <a:buFontTx/>
              <a:buNone/>
            </a:pPr>
            <a:r>
              <a:rPr lang="en-US" altLang="en-US" sz="2100" b="0" dirty="0">
                <a:solidFill>
                  <a:schemeClr val="tx1"/>
                </a:solidFill>
                <a:latin typeface="Liberation Sans" panose="020B0604020202020204" pitchFamily="34" charset="0"/>
                <a:cs typeface="Arial" charset="0"/>
              </a:rPr>
              <a:t>Unearned Service Revenue</a:t>
            </a:r>
          </a:p>
        </p:txBody>
      </p:sp>
      <p:sp>
        <p:nvSpPr>
          <p:cNvPr id="315434" name="Text Box 42"/>
          <p:cNvSpPr txBox="1">
            <a:spLocks noChangeArrowheads="1"/>
          </p:cNvSpPr>
          <p:nvPr/>
        </p:nvSpPr>
        <p:spPr bwMode="auto">
          <a:xfrm>
            <a:off x="5943600" y="3733800"/>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2100" b="0" dirty="0">
                <a:solidFill>
                  <a:schemeClr val="tx1"/>
                </a:solidFill>
                <a:latin typeface="Liberation Sans" panose="020B0604020202020204" pitchFamily="34" charset="0"/>
                <a:cs typeface="Arial" charset="0"/>
              </a:rPr>
              <a:t>400</a:t>
            </a:r>
          </a:p>
        </p:txBody>
      </p:sp>
      <p:sp>
        <p:nvSpPr>
          <p:cNvPr id="37895" name="Text Box 48"/>
          <p:cNvSpPr txBox="1">
            <a:spLocks noChangeArrowheads="1"/>
          </p:cNvSpPr>
          <p:nvPr/>
        </p:nvSpPr>
        <p:spPr bwMode="auto">
          <a:xfrm>
            <a:off x="609600" y="3733800"/>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rIns="0">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50000"/>
              </a:spcBef>
              <a:buClrTx/>
              <a:buSzTx/>
              <a:buFontTx/>
              <a:buNone/>
            </a:pPr>
            <a:r>
              <a:rPr lang="en-US" altLang="en-US" sz="2100" b="0" dirty="0">
                <a:solidFill>
                  <a:schemeClr val="tx1"/>
                </a:solidFill>
                <a:latin typeface="Liberation Sans" panose="020B0604020202020204" pitchFamily="34" charset="0"/>
                <a:cs typeface="Arial" charset="0"/>
              </a:rPr>
              <a:t>Oct. 31</a:t>
            </a:r>
          </a:p>
        </p:txBody>
      </p:sp>
      <p:sp>
        <p:nvSpPr>
          <p:cNvPr id="33802" name="Line 10"/>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1"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006600"/>
                </a:solidFill>
                <a:latin typeface="Liberation Sans" panose="020B0604020202020204" pitchFamily="34" charset="0"/>
              </a:rPr>
              <a:t>UNEARNED REVENUES</a:t>
            </a:r>
            <a:endParaRPr lang="en-US" altLang="en-US" sz="3200" dirty="0">
              <a:solidFill>
                <a:srgbClr val="006600"/>
              </a:solidFill>
              <a:latin typeface="Liberation Sans" panose="020B0604020202020204" pitchFamily="34" charset="0"/>
            </a:endParaRPr>
          </a:p>
        </p:txBody>
      </p:sp>
      <p:sp>
        <p:nvSpPr>
          <p:cNvPr id="13"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5</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5433"/>
                                        </p:tgtEl>
                                        <p:attrNameLst>
                                          <p:attrName>style.visibility</p:attrName>
                                        </p:attrNameLst>
                                      </p:cBhvr>
                                      <p:to>
                                        <p:strVal val="visible"/>
                                      </p:to>
                                    </p:set>
                                    <p:animEffect transition="in" filter="wipe(left)">
                                      <p:cBhvr>
                                        <p:cTn id="7" dur="500"/>
                                        <p:tgtEl>
                                          <p:spTgt spid="31543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5434"/>
                                        </p:tgtEl>
                                        <p:attrNameLst>
                                          <p:attrName>style.visibility</p:attrName>
                                        </p:attrNameLst>
                                      </p:cBhvr>
                                      <p:to>
                                        <p:strVal val="visible"/>
                                      </p:to>
                                    </p:set>
                                    <p:animEffect transition="in" filter="wipe(left)">
                                      <p:cBhvr>
                                        <p:cTn id="11" dur="500"/>
                                        <p:tgtEl>
                                          <p:spTgt spid="31543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15429"/>
                                        </p:tgtEl>
                                        <p:attrNameLst>
                                          <p:attrName>style.visibility</p:attrName>
                                        </p:attrNameLst>
                                      </p:cBhvr>
                                      <p:to>
                                        <p:strVal val="visible"/>
                                      </p:to>
                                    </p:set>
                                    <p:animEffect transition="in" filter="wipe(left)">
                                      <p:cBhvr>
                                        <p:cTn id="16" dur="500"/>
                                        <p:tgtEl>
                                          <p:spTgt spid="315429"/>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15432"/>
                                        </p:tgtEl>
                                        <p:attrNameLst>
                                          <p:attrName>style.visibility</p:attrName>
                                        </p:attrNameLst>
                                      </p:cBhvr>
                                      <p:to>
                                        <p:strVal val="visible"/>
                                      </p:to>
                                    </p:set>
                                    <p:animEffect transition="in" filter="wipe(left)">
                                      <p:cBhvr>
                                        <p:cTn id="20" dur="500"/>
                                        <p:tgtEl>
                                          <p:spTgt spid="315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429" grpId="0" autoUpdateAnimBg="0"/>
      <p:bldP spid="315432" grpId="0" autoUpdateAnimBg="0"/>
      <p:bldP spid="315433" grpId="0" autoUpdateAnimBg="0"/>
      <p:bldP spid="315434"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41184" y="5570560"/>
            <a:ext cx="3316416"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solidFill>
                  <a:schemeClr val="tx1"/>
                </a:solidFill>
                <a:latin typeface="Liberation Sans" panose="020B0604020202020204" pitchFamily="34" charset="0"/>
              </a:rPr>
              <a:t>Illustration </a:t>
            </a:r>
            <a:r>
              <a:rPr lang="en-US" sz="1200" dirty="0" smtClean="0">
                <a:solidFill>
                  <a:schemeClr val="tx1"/>
                </a:solidFill>
                <a:latin typeface="Liberation Sans" panose="020B0604020202020204" pitchFamily="34" charset="0"/>
              </a:rPr>
              <a:t>3-11</a:t>
            </a:r>
            <a:endParaRPr lang="en-US" sz="1200" b="1" dirty="0">
              <a:solidFill>
                <a:schemeClr val="tx1"/>
              </a:solidFill>
              <a:latin typeface="Liberation Sans" panose="020B0604020202020204" pitchFamily="34" charset="0"/>
            </a:endParaRPr>
          </a:p>
          <a:p>
            <a:pPr algn="l"/>
            <a:r>
              <a:rPr lang="en-US" sz="1200" b="0" dirty="0" smtClean="0">
                <a:solidFill>
                  <a:schemeClr val="tx1"/>
                </a:solidFill>
                <a:latin typeface="Liberation Sans" panose="020B0604020202020204" pitchFamily="34" charset="0"/>
              </a:rPr>
              <a:t>Service revenue accounts after adjustment</a:t>
            </a:r>
            <a:endParaRPr lang="en-US" sz="1200" b="0" dirty="0">
              <a:solidFill>
                <a:schemeClr val="tx1"/>
              </a:solidFill>
              <a:latin typeface="Liberation Sans" panose="020B0604020202020204" pitchFamily="34" charset="0"/>
            </a:endParaRPr>
          </a:p>
        </p:txBody>
      </p:sp>
      <p:pic>
        <p:nvPicPr>
          <p:cNvPr id="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77504"/>
            <a:ext cx="8322187" cy="5285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5</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705534874"/>
      </p:ext>
    </p:extLst>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Line 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7"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006600"/>
                </a:solidFill>
                <a:latin typeface="Liberation Sans" panose="020B0604020202020204" pitchFamily="34" charset="0"/>
              </a:rPr>
              <a:t>UNEARNED REVENUES</a:t>
            </a:r>
            <a:endParaRPr lang="en-US" altLang="en-US" sz="3200" dirty="0">
              <a:solidFill>
                <a:srgbClr val="006600"/>
              </a:solidFill>
              <a:latin typeface="Liberation Sans" panose="020B0604020202020204" pitchFamily="34" charset="0"/>
            </a:endParaRPr>
          </a:p>
        </p:txBody>
      </p:sp>
      <p:pic>
        <p:nvPicPr>
          <p:cNvPr id="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72904"/>
            <a:ext cx="8534400" cy="2579688"/>
          </a:xfrm>
          <a:prstGeom prst="rect">
            <a:avLst/>
          </a:prstGeom>
          <a:noFill/>
          <a:ln w="19050" cap="sq" algn="ctr">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20631" y="4208143"/>
            <a:ext cx="2674969"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200" dirty="0">
                <a:solidFill>
                  <a:schemeClr val="tx1"/>
                </a:solidFill>
                <a:latin typeface="Liberation Sans" panose="020B0604020202020204" pitchFamily="34" charset="0"/>
              </a:rPr>
              <a:t>Illustration 3-12</a:t>
            </a:r>
          </a:p>
          <a:p>
            <a:r>
              <a:rPr lang="en-US" sz="1200" b="0" dirty="0">
                <a:solidFill>
                  <a:schemeClr val="tx1"/>
                </a:solidFill>
                <a:latin typeface="Liberation Sans" panose="020B0604020202020204" pitchFamily="34" charset="0"/>
              </a:rPr>
              <a:t>Accounting for </a:t>
            </a:r>
            <a:r>
              <a:rPr lang="en-US" sz="1200" b="0" dirty="0" smtClean="0">
                <a:solidFill>
                  <a:schemeClr val="tx1"/>
                </a:solidFill>
                <a:latin typeface="Liberation Sans" panose="020B0604020202020204" pitchFamily="34" charset="0"/>
              </a:rPr>
              <a:t>unearned revenues</a:t>
            </a:r>
            <a:endParaRPr lang="en-US" sz="1200" b="0" dirty="0">
              <a:solidFill>
                <a:schemeClr val="tx1"/>
              </a:solidFill>
              <a:latin typeface="Liberation Sans" panose="020B0604020202020204" pitchFamily="34" charset="0"/>
            </a:endParaRPr>
          </a:p>
        </p:txBody>
      </p:sp>
      <p:sp>
        <p:nvSpPr>
          <p:cNvPr id="10"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5</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484496" y="465468"/>
            <a:ext cx="8126104" cy="560388"/>
          </a:xfrm>
          <a:prstGeom prst="rect">
            <a:avLst/>
          </a:prstGeom>
          <a:noFill/>
          <a:ln>
            <a:noFill/>
          </a:ln>
          <a:effectLst/>
        </p:spPr>
        <p:txBody>
          <a:bodyPr lIns="90488" tIns="44450" rIns="90488" bIns="44450" anchor="ctr" anchorCtr="0"/>
          <a:lstStyle/>
          <a:p>
            <a:pPr algn="l"/>
            <a:r>
              <a:rPr lang="en-US" altLang="en-US" sz="2800" b="1" i="0" dirty="0" smtClean="0">
                <a:solidFill>
                  <a:srgbClr val="FF0000"/>
                </a:solidFill>
                <a:latin typeface="Liberation Sans" panose="020B0604020202020204" pitchFamily="34" charset="0"/>
              </a:rPr>
              <a:t>ACCOUNTING ACROSS THE ORGANIZATION</a:t>
            </a:r>
            <a:endParaRPr lang="en-US" altLang="en-US" sz="2800" b="1" i="0" dirty="0">
              <a:solidFill>
                <a:srgbClr val="FF0000"/>
              </a:solidFill>
              <a:latin typeface="Liberation Sans" panose="020B0604020202020204" pitchFamily="34" charset="0"/>
            </a:endParaRPr>
          </a:p>
        </p:txBody>
      </p:sp>
      <p:sp>
        <p:nvSpPr>
          <p:cNvPr id="2" name="Rectangle 1"/>
          <p:cNvSpPr/>
          <p:nvPr/>
        </p:nvSpPr>
        <p:spPr>
          <a:xfrm>
            <a:off x="484496" y="1135184"/>
            <a:ext cx="8153400" cy="4686219"/>
          </a:xfrm>
          <a:prstGeom prst="rect">
            <a:avLst/>
          </a:prstGeom>
        </p:spPr>
        <p:txBody>
          <a:bodyPr wrap="square">
            <a:spAutoFit/>
          </a:bodyPr>
          <a:lstStyle/>
          <a:p>
            <a:pPr algn="just">
              <a:lnSpc>
                <a:spcPct val="110000"/>
              </a:lnSpc>
              <a:spcBef>
                <a:spcPts val="600"/>
              </a:spcBef>
            </a:pPr>
            <a:r>
              <a:rPr lang="en-US" sz="2200" b="1" dirty="0" smtClean="0">
                <a:solidFill>
                  <a:schemeClr val="tx1"/>
                </a:solidFill>
                <a:latin typeface="Liberation Sans" panose="020B0604020202020204" pitchFamily="34" charset="0"/>
              </a:rPr>
              <a:t>Turning Gift Cards into Revenue</a:t>
            </a:r>
          </a:p>
          <a:p>
            <a:pPr algn="just">
              <a:lnSpc>
                <a:spcPct val="110000"/>
              </a:lnSpc>
              <a:spcBef>
                <a:spcPts val="600"/>
              </a:spcBef>
            </a:pPr>
            <a:r>
              <a:rPr lang="en-US" sz="2200" b="0" dirty="0" smtClean="0">
                <a:solidFill>
                  <a:schemeClr val="tx1"/>
                </a:solidFill>
                <a:latin typeface="Liberation Sans" panose="020B0604020202020204" pitchFamily="34" charset="0"/>
              </a:rPr>
              <a:t>Those </a:t>
            </a:r>
            <a:r>
              <a:rPr lang="en-US" sz="2200" b="0" dirty="0">
                <a:solidFill>
                  <a:schemeClr val="tx1"/>
                </a:solidFill>
                <a:latin typeface="Liberation Sans" panose="020B0604020202020204" pitchFamily="34" charset="0"/>
              </a:rPr>
              <a:t>of you who are </a:t>
            </a:r>
            <a:r>
              <a:rPr lang="en-US" sz="2200" b="0" dirty="0" smtClean="0">
                <a:solidFill>
                  <a:schemeClr val="tx1"/>
                </a:solidFill>
                <a:latin typeface="Liberation Sans" panose="020B0604020202020204" pitchFamily="34" charset="0"/>
              </a:rPr>
              <a:t>marketing majors </a:t>
            </a:r>
            <a:r>
              <a:rPr lang="en-US" sz="2200" b="0" dirty="0">
                <a:solidFill>
                  <a:schemeClr val="tx1"/>
                </a:solidFill>
                <a:latin typeface="Liberation Sans" panose="020B0604020202020204" pitchFamily="34" charset="0"/>
              </a:rPr>
              <a:t>(and </a:t>
            </a:r>
            <a:r>
              <a:rPr lang="en-US" sz="2200" b="0" dirty="0" smtClean="0">
                <a:solidFill>
                  <a:schemeClr val="tx1"/>
                </a:solidFill>
                <a:latin typeface="Liberation Sans" panose="020B0604020202020204" pitchFamily="34" charset="0"/>
              </a:rPr>
              <a:t>even most </a:t>
            </a:r>
            <a:r>
              <a:rPr lang="en-US" sz="2200" b="0" dirty="0">
                <a:solidFill>
                  <a:schemeClr val="tx1"/>
                </a:solidFill>
                <a:latin typeface="Liberation Sans" panose="020B0604020202020204" pitchFamily="34" charset="0"/>
              </a:rPr>
              <a:t>of you who are not</a:t>
            </a:r>
            <a:r>
              <a:rPr lang="en-US" sz="2200" b="0" dirty="0" smtClean="0">
                <a:solidFill>
                  <a:schemeClr val="tx1"/>
                </a:solidFill>
                <a:latin typeface="Liberation Sans" panose="020B0604020202020204" pitchFamily="34" charset="0"/>
              </a:rPr>
              <a:t>) know </a:t>
            </a:r>
            <a:r>
              <a:rPr lang="en-US" sz="2200" b="0" dirty="0">
                <a:solidFill>
                  <a:schemeClr val="tx1"/>
                </a:solidFill>
                <a:latin typeface="Liberation Sans" panose="020B0604020202020204" pitchFamily="34" charset="0"/>
              </a:rPr>
              <a:t>that gift cards </a:t>
            </a:r>
            <a:r>
              <a:rPr lang="en-US" sz="2200" b="0" dirty="0" smtClean="0">
                <a:solidFill>
                  <a:schemeClr val="tx1"/>
                </a:solidFill>
                <a:latin typeface="Liberation Sans" panose="020B0604020202020204" pitchFamily="34" charset="0"/>
              </a:rPr>
              <a:t>are among </a:t>
            </a:r>
            <a:r>
              <a:rPr lang="en-US" sz="2200" b="0" dirty="0">
                <a:solidFill>
                  <a:schemeClr val="tx1"/>
                </a:solidFill>
                <a:latin typeface="Liberation Sans" panose="020B0604020202020204" pitchFamily="34" charset="0"/>
              </a:rPr>
              <a:t>the hottest </a:t>
            </a:r>
            <a:r>
              <a:rPr lang="en-US" sz="2200" b="0" dirty="0" smtClean="0">
                <a:solidFill>
                  <a:schemeClr val="tx1"/>
                </a:solidFill>
                <a:latin typeface="Liberation Sans" panose="020B0604020202020204" pitchFamily="34" charset="0"/>
              </a:rPr>
              <a:t>marketing tools </a:t>
            </a:r>
            <a:r>
              <a:rPr lang="en-US" sz="2200" b="0" dirty="0">
                <a:solidFill>
                  <a:schemeClr val="tx1"/>
                </a:solidFill>
                <a:latin typeface="Liberation Sans" panose="020B0604020202020204" pitchFamily="34" charset="0"/>
              </a:rPr>
              <a:t>in </a:t>
            </a:r>
            <a:r>
              <a:rPr lang="en-US" sz="2200" b="0" dirty="0" smtClean="0">
                <a:solidFill>
                  <a:schemeClr val="tx1"/>
                </a:solidFill>
                <a:latin typeface="Liberation Sans" panose="020B0604020202020204" pitchFamily="34" charset="0"/>
              </a:rPr>
              <a:t>merchandising today</a:t>
            </a:r>
            <a:r>
              <a:rPr lang="en-US" sz="2200" b="0" dirty="0">
                <a:solidFill>
                  <a:schemeClr val="tx1"/>
                </a:solidFill>
                <a:latin typeface="Liberation Sans" panose="020B0604020202020204" pitchFamily="34" charset="0"/>
              </a:rPr>
              <a:t>. </a:t>
            </a:r>
            <a:r>
              <a:rPr lang="en-US" sz="2200" b="0" dirty="0" smtClean="0">
                <a:solidFill>
                  <a:schemeClr val="tx1"/>
                </a:solidFill>
                <a:latin typeface="Liberation Sans" panose="020B0604020202020204" pitchFamily="34" charset="0"/>
              </a:rPr>
              <a:t>Customers at </a:t>
            </a:r>
            <a:r>
              <a:rPr lang="en-US" sz="2200" b="0" dirty="0">
                <a:solidFill>
                  <a:schemeClr val="tx1"/>
                </a:solidFill>
                <a:latin typeface="Liberation Sans" panose="020B0604020202020204" pitchFamily="34" charset="0"/>
              </a:rPr>
              <a:t>stores such as </a:t>
            </a:r>
            <a:r>
              <a:rPr lang="en-US" sz="2200" dirty="0">
                <a:solidFill>
                  <a:srgbClr val="CC0000"/>
                </a:solidFill>
                <a:latin typeface="Liberation Sans" panose="020B0604020202020204" pitchFamily="34" charset="0"/>
              </a:rPr>
              <a:t>Marks </a:t>
            </a:r>
            <a:r>
              <a:rPr lang="en-US" sz="2200" dirty="0" smtClean="0">
                <a:solidFill>
                  <a:srgbClr val="CC0000"/>
                </a:solidFill>
                <a:latin typeface="Liberation Sans" panose="020B0604020202020204" pitchFamily="34" charset="0"/>
              </a:rPr>
              <a:t>&amp; Spencer </a:t>
            </a:r>
            <a:r>
              <a:rPr lang="en-US" sz="2200" dirty="0">
                <a:solidFill>
                  <a:srgbClr val="CC0000"/>
                </a:solidFill>
                <a:latin typeface="Liberation Sans" panose="020B0604020202020204" pitchFamily="34" charset="0"/>
              </a:rPr>
              <a:t>plc </a:t>
            </a:r>
            <a:r>
              <a:rPr lang="en-US" sz="2200" b="0" dirty="0">
                <a:solidFill>
                  <a:schemeClr val="tx1"/>
                </a:solidFill>
                <a:latin typeface="Liberation Sans" panose="020B0604020202020204" pitchFamily="34" charset="0"/>
              </a:rPr>
              <a:t>(GBR) </a:t>
            </a:r>
            <a:r>
              <a:rPr lang="en-US" sz="2200" b="0" dirty="0" smtClean="0">
                <a:solidFill>
                  <a:schemeClr val="tx1"/>
                </a:solidFill>
                <a:latin typeface="Liberation Sans" panose="020B0604020202020204" pitchFamily="34" charset="0"/>
              </a:rPr>
              <a:t>purchase gift </a:t>
            </a:r>
            <a:r>
              <a:rPr lang="en-US" sz="2200" b="0" dirty="0">
                <a:solidFill>
                  <a:schemeClr val="tx1"/>
                </a:solidFill>
                <a:latin typeface="Liberation Sans" panose="020B0604020202020204" pitchFamily="34" charset="0"/>
              </a:rPr>
              <a:t>cards and give them </a:t>
            </a:r>
            <a:r>
              <a:rPr lang="en-US" sz="2200" b="0" dirty="0" smtClean="0">
                <a:solidFill>
                  <a:schemeClr val="tx1"/>
                </a:solidFill>
                <a:latin typeface="Liberation Sans" panose="020B0604020202020204" pitchFamily="34" charset="0"/>
              </a:rPr>
              <a:t>to someone </a:t>
            </a:r>
            <a:r>
              <a:rPr lang="en-US" sz="2200" b="0" dirty="0">
                <a:solidFill>
                  <a:schemeClr val="tx1"/>
                </a:solidFill>
                <a:latin typeface="Liberation Sans" panose="020B0604020202020204" pitchFamily="34" charset="0"/>
              </a:rPr>
              <a:t>for later use</a:t>
            </a:r>
            <a:r>
              <a:rPr lang="en-US" sz="2200" b="0" dirty="0" smtClean="0">
                <a:solidFill>
                  <a:schemeClr val="tx1"/>
                </a:solidFill>
                <a:latin typeface="Liberation Sans" panose="020B0604020202020204" pitchFamily="34" charset="0"/>
              </a:rPr>
              <a:t>. Although </a:t>
            </a:r>
            <a:r>
              <a:rPr lang="en-US" sz="2200" b="0" dirty="0">
                <a:solidFill>
                  <a:schemeClr val="tx1"/>
                </a:solidFill>
                <a:latin typeface="Liberation Sans" panose="020B0604020202020204" pitchFamily="34" charset="0"/>
              </a:rPr>
              <a:t>these </a:t>
            </a:r>
            <a:r>
              <a:rPr lang="en-US" sz="2200" b="0" dirty="0" smtClean="0">
                <a:solidFill>
                  <a:schemeClr val="tx1"/>
                </a:solidFill>
                <a:latin typeface="Liberation Sans" panose="020B0604020202020204" pitchFamily="34" charset="0"/>
              </a:rPr>
              <a:t>programs are </a:t>
            </a:r>
            <a:r>
              <a:rPr lang="en-US" sz="2200" b="0" dirty="0">
                <a:solidFill>
                  <a:schemeClr val="tx1"/>
                </a:solidFill>
                <a:latin typeface="Liberation Sans" panose="020B0604020202020204" pitchFamily="34" charset="0"/>
              </a:rPr>
              <a:t>popular </a:t>
            </a:r>
            <a:r>
              <a:rPr lang="en-US" sz="2200" b="0" dirty="0" smtClean="0">
                <a:solidFill>
                  <a:schemeClr val="tx1"/>
                </a:solidFill>
                <a:latin typeface="Liberation Sans" panose="020B0604020202020204" pitchFamily="34" charset="0"/>
              </a:rPr>
              <a:t>with marketing </a:t>
            </a:r>
            <a:r>
              <a:rPr lang="en-US" sz="2200" b="0" dirty="0">
                <a:solidFill>
                  <a:schemeClr val="tx1"/>
                </a:solidFill>
                <a:latin typeface="Liberation Sans" panose="020B0604020202020204" pitchFamily="34" charset="0"/>
              </a:rPr>
              <a:t>executives, </a:t>
            </a:r>
            <a:r>
              <a:rPr lang="en-US" sz="2200" b="0" dirty="0" smtClean="0">
                <a:solidFill>
                  <a:schemeClr val="tx1"/>
                </a:solidFill>
                <a:latin typeface="Liberation Sans" panose="020B0604020202020204" pitchFamily="34" charset="0"/>
              </a:rPr>
              <a:t>they create </a:t>
            </a:r>
            <a:r>
              <a:rPr lang="en-US" sz="2200" b="0" dirty="0">
                <a:solidFill>
                  <a:schemeClr val="tx1"/>
                </a:solidFill>
                <a:latin typeface="Liberation Sans" panose="020B0604020202020204" pitchFamily="34" charset="0"/>
              </a:rPr>
              <a:t>accounting questions. Should revenue be </a:t>
            </a:r>
            <a:r>
              <a:rPr lang="en-US" sz="2200" b="0" dirty="0" smtClean="0">
                <a:solidFill>
                  <a:schemeClr val="tx1"/>
                </a:solidFill>
                <a:latin typeface="Liberation Sans" panose="020B0604020202020204" pitchFamily="34" charset="0"/>
              </a:rPr>
              <a:t>recorded at </a:t>
            </a:r>
            <a:r>
              <a:rPr lang="en-US" sz="2200" b="0" dirty="0">
                <a:solidFill>
                  <a:schemeClr val="tx1"/>
                </a:solidFill>
                <a:latin typeface="Liberation Sans" panose="020B0604020202020204" pitchFamily="34" charset="0"/>
              </a:rPr>
              <a:t>the time the gift card is sold, or when it is exercised</a:t>
            </a:r>
            <a:r>
              <a:rPr lang="en-US" sz="2200" b="0" dirty="0" smtClean="0">
                <a:solidFill>
                  <a:schemeClr val="tx1"/>
                </a:solidFill>
                <a:latin typeface="Liberation Sans" panose="020B0604020202020204" pitchFamily="34" charset="0"/>
              </a:rPr>
              <a:t>? How </a:t>
            </a:r>
            <a:r>
              <a:rPr lang="en-US" sz="2200" b="0" dirty="0">
                <a:solidFill>
                  <a:schemeClr val="tx1"/>
                </a:solidFill>
                <a:latin typeface="Liberation Sans" panose="020B0604020202020204" pitchFamily="34" charset="0"/>
              </a:rPr>
              <a:t>should expired gift cards be accounted for</a:t>
            </a:r>
            <a:r>
              <a:rPr lang="en-US" sz="2200" b="0" dirty="0" smtClean="0">
                <a:solidFill>
                  <a:schemeClr val="tx1"/>
                </a:solidFill>
                <a:latin typeface="Liberation Sans" panose="020B0604020202020204" pitchFamily="34" charset="0"/>
              </a:rPr>
              <a:t>? </a:t>
            </a:r>
          </a:p>
          <a:p>
            <a:pPr algn="just">
              <a:lnSpc>
                <a:spcPct val="110000"/>
              </a:lnSpc>
              <a:spcBef>
                <a:spcPts val="600"/>
              </a:spcBef>
            </a:pPr>
            <a:r>
              <a:rPr lang="en-US" sz="2000" b="0" i="1" dirty="0" smtClean="0">
                <a:solidFill>
                  <a:schemeClr val="tx1"/>
                </a:solidFill>
                <a:latin typeface="Liberation Sans" panose="020B0604020202020204" pitchFamily="34" charset="0"/>
              </a:rPr>
              <a:t>Source</a:t>
            </a:r>
            <a:r>
              <a:rPr lang="en-US" sz="2000" b="0" i="1" dirty="0">
                <a:solidFill>
                  <a:schemeClr val="tx1"/>
                </a:solidFill>
                <a:latin typeface="Liberation Sans" panose="020B0604020202020204" pitchFamily="34" charset="0"/>
              </a:rPr>
              <a:t>:</a:t>
            </a:r>
            <a:r>
              <a:rPr lang="en-US" sz="2000" b="0" dirty="0">
                <a:solidFill>
                  <a:schemeClr val="tx1"/>
                </a:solidFill>
                <a:latin typeface="Liberation Sans" panose="020B0604020202020204" pitchFamily="34" charset="0"/>
              </a:rPr>
              <a:t> Robert Berner, “Gift Cards: No Gift to Investors</a:t>
            </a:r>
            <a:r>
              <a:rPr lang="en-US" sz="2000" b="0" dirty="0" smtClean="0">
                <a:solidFill>
                  <a:schemeClr val="tx1"/>
                </a:solidFill>
                <a:latin typeface="Liberation Sans" panose="020B0604020202020204" pitchFamily="34" charset="0"/>
              </a:rPr>
              <a:t>,” </a:t>
            </a:r>
            <a:r>
              <a:rPr lang="en-US" sz="2000" b="0" i="1" dirty="0" smtClean="0">
                <a:solidFill>
                  <a:schemeClr val="tx1"/>
                </a:solidFill>
                <a:latin typeface="Liberation Sans" panose="020B0604020202020204" pitchFamily="34" charset="0"/>
              </a:rPr>
              <a:t>BusinessWeek</a:t>
            </a:r>
            <a:r>
              <a:rPr lang="en-US" sz="2000" b="0" dirty="0" smtClean="0">
                <a:solidFill>
                  <a:schemeClr val="tx1"/>
                </a:solidFill>
                <a:latin typeface="Liberation Sans" panose="020B0604020202020204" pitchFamily="34" charset="0"/>
              </a:rPr>
              <a:t> </a:t>
            </a:r>
            <a:r>
              <a:rPr lang="en-US" sz="2000" b="0" dirty="0">
                <a:solidFill>
                  <a:schemeClr val="tx1"/>
                </a:solidFill>
                <a:latin typeface="Liberation Sans" panose="020B0604020202020204" pitchFamily="34" charset="0"/>
              </a:rPr>
              <a:t>(March 14, 2005), p. 86.</a:t>
            </a:r>
          </a:p>
        </p:txBody>
      </p:sp>
      <p:sp>
        <p:nvSpPr>
          <p:cNvPr id="9" name="Rectangle 8"/>
          <p:cNvSpPr/>
          <p:nvPr/>
        </p:nvSpPr>
        <p:spPr bwMode="auto">
          <a:xfrm>
            <a:off x="332096" y="353704"/>
            <a:ext cx="8458200" cy="5621395"/>
          </a:xfrm>
          <a:prstGeom prst="rect">
            <a:avLst/>
          </a:prstGeom>
          <a:noFill/>
          <a:ln w="28575" cap="sq" cmpd="sng" algn="ctr">
            <a:solidFill>
              <a:srgbClr val="5F5F5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10" name="Rectangle 9"/>
          <p:cNvSpPr/>
          <p:nvPr/>
        </p:nvSpPr>
        <p:spPr bwMode="auto">
          <a:xfrm>
            <a:off x="318448" y="5978856"/>
            <a:ext cx="8476488" cy="161358"/>
          </a:xfrm>
          <a:prstGeom prst="rect">
            <a:avLst/>
          </a:prstGeom>
          <a:solidFill>
            <a:srgbClr val="FF3300"/>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8"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5</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164509755"/>
      </p:ext>
    </p:extLst>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ChangeArrowheads="1"/>
          </p:cNvSpPr>
          <p:nvPr/>
        </p:nvSpPr>
        <p:spPr bwMode="auto">
          <a:xfrm>
            <a:off x="609600" y="1219317"/>
            <a:ext cx="8001000" cy="521373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nSpc>
                <a:spcPct val="120000"/>
              </a:lnSpc>
              <a:spcBef>
                <a:spcPts val="600"/>
              </a:spcBef>
            </a:pPr>
            <a:r>
              <a:rPr lang="en-US" sz="1900" dirty="0">
                <a:solidFill>
                  <a:schemeClr val="tx1"/>
                </a:solidFill>
                <a:latin typeface="Liberation Sans" panose="020B0604020202020204" pitchFamily="34" charset="0"/>
              </a:rPr>
              <a:t>The ledger of </a:t>
            </a:r>
            <a:r>
              <a:rPr lang="en-US" sz="1900" dirty="0" smtClean="0">
                <a:solidFill>
                  <a:schemeClr val="tx1"/>
                </a:solidFill>
                <a:latin typeface="Liberation Sans" panose="020B0604020202020204" pitchFamily="34" charset="0"/>
              </a:rPr>
              <a:t>Zhu Company </a:t>
            </a:r>
            <a:r>
              <a:rPr lang="en-US" sz="1900" dirty="0">
                <a:solidFill>
                  <a:schemeClr val="tx1"/>
                </a:solidFill>
                <a:latin typeface="Liberation Sans" panose="020B0604020202020204" pitchFamily="34" charset="0"/>
              </a:rPr>
              <a:t>on March 31, 2017, includes these selected </a:t>
            </a:r>
            <a:r>
              <a:rPr lang="en-US" sz="1900" dirty="0" smtClean="0">
                <a:solidFill>
                  <a:schemeClr val="tx1"/>
                </a:solidFill>
                <a:latin typeface="Liberation Sans" panose="020B0604020202020204" pitchFamily="34" charset="0"/>
              </a:rPr>
              <a:t>accounts before </a:t>
            </a:r>
            <a:r>
              <a:rPr lang="en-US" sz="1900" dirty="0">
                <a:solidFill>
                  <a:schemeClr val="tx1"/>
                </a:solidFill>
                <a:latin typeface="Liberation Sans" panose="020B0604020202020204" pitchFamily="34" charset="0"/>
              </a:rPr>
              <a:t>adjusting entries are prepared.</a:t>
            </a:r>
          </a:p>
          <a:p>
            <a:pPr>
              <a:lnSpc>
                <a:spcPct val="120000"/>
              </a:lnSpc>
              <a:spcBef>
                <a:spcPts val="600"/>
              </a:spcBef>
              <a:tabLst>
                <a:tab pos="5545138" algn="ctr"/>
                <a:tab pos="6740525" algn="ctr"/>
              </a:tabLst>
            </a:pPr>
            <a:r>
              <a:rPr lang="en-US" sz="1900" dirty="0" smtClean="0">
                <a:solidFill>
                  <a:srgbClr val="CC0000"/>
                </a:solidFill>
                <a:latin typeface="Liberation Sans" panose="020B0604020202020204" pitchFamily="34" charset="0"/>
              </a:rPr>
              <a:t>(amounts in thousands)</a:t>
            </a:r>
            <a:r>
              <a:rPr lang="en-US" sz="1900" dirty="0" smtClean="0">
                <a:solidFill>
                  <a:schemeClr val="tx1"/>
                </a:solidFill>
                <a:latin typeface="Liberation Sans" panose="020B0604020202020204" pitchFamily="34" charset="0"/>
              </a:rPr>
              <a:t>	Debit 	Credit</a:t>
            </a:r>
            <a:endParaRPr lang="en-US" sz="1900" dirty="0">
              <a:solidFill>
                <a:schemeClr val="tx1"/>
              </a:solidFill>
              <a:latin typeface="Liberation Sans" panose="020B0604020202020204" pitchFamily="34" charset="0"/>
            </a:endParaRPr>
          </a:p>
          <a:p>
            <a:pPr indent="231775">
              <a:spcBef>
                <a:spcPts val="600"/>
              </a:spcBef>
              <a:tabLst>
                <a:tab pos="2057400" algn="l"/>
                <a:tab pos="5943600" algn="r"/>
                <a:tab pos="7094538" algn="r"/>
              </a:tabLst>
            </a:pPr>
            <a:r>
              <a:rPr lang="en-US" sz="1900" dirty="0">
                <a:solidFill>
                  <a:schemeClr val="tx1"/>
                </a:solidFill>
                <a:latin typeface="Liberation Sans" panose="020B0604020202020204" pitchFamily="34" charset="0"/>
              </a:rPr>
              <a:t>Prepaid Insurance </a:t>
            </a:r>
            <a:r>
              <a:rPr lang="en-US" sz="1900" dirty="0" smtClean="0">
                <a:solidFill>
                  <a:schemeClr val="tx1"/>
                </a:solidFill>
                <a:latin typeface="Liberation Sans" panose="020B0604020202020204" pitchFamily="34" charset="0"/>
              </a:rPr>
              <a:t>	¥ 3,600</a:t>
            </a:r>
            <a:endParaRPr lang="en-US" sz="1900" dirty="0">
              <a:solidFill>
                <a:schemeClr val="tx1"/>
              </a:solidFill>
              <a:latin typeface="Liberation Sans" panose="020B0604020202020204" pitchFamily="34" charset="0"/>
            </a:endParaRPr>
          </a:p>
          <a:p>
            <a:pPr indent="231775">
              <a:spcBef>
                <a:spcPts val="0"/>
              </a:spcBef>
              <a:tabLst>
                <a:tab pos="2057400" algn="l"/>
                <a:tab pos="5943600" algn="r"/>
                <a:tab pos="7094538" algn="r"/>
              </a:tabLst>
            </a:pPr>
            <a:r>
              <a:rPr lang="en-US" sz="1900" dirty="0">
                <a:solidFill>
                  <a:schemeClr val="tx1"/>
                </a:solidFill>
                <a:latin typeface="Liberation Sans" panose="020B0604020202020204" pitchFamily="34" charset="0"/>
              </a:rPr>
              <a:t>Supplies </a:t>
            </a:r>
            <a:r>
              <a:rPr lang="en-US" sz="1900" dirty="0" smtClean="0">
                <a:solidFill>
                  <a:schemeClr val="tx1"/>
                </a:solidFill>
                <a:latin typeface="Liberation Sans" panose="020B0604020202020204" pitchFamily="34" charset="0"/>
              </a:rPr>
              <a:t>		2,800</a:t>
            </a:r>
            <a:endParaRPr lang="en-US" sz="1900" dirty="0">
              <a:solidFill>
                <a:schemeClr val="tx1"/>
              </a:solidFill>
              <a:latin typeface="Liberation Sans" panose="020B0604020202020204" pitchFamily="34" charset="0"/>
            </a:endParaRPr>
          </a:p>
          <a:p>
            <a:pPr indent="231775">
              <a:spcBef>
                <a:spcPts val="0"/>
              </a:spcBef>
              <a:tabLst>
                <a:tab pos="2057400" algn="l"/>
                <a:tab pos="5943600" algn="r"/>
                <a:tab pos="7094538" algn="r"/>
              </a:tabLst>
            </a:pPr>
            <a:r>
              <a:rPr lang="en-US" sz="1900" dirty="0">
                <a:solidFill>
                  <a:schemeClr val="tx1"/>
                </a:solidFill>
                <a:latin typeface="Liberation Sans" panose="020B0604020202020204" pitchFamily="34" charset="0"/>
              </a:rPr>
              <a:t>Equipment </a:t>
            </a:r>
            <a:r>
              <a:rPr lang="en-US" sz="1900" dirty="0" smtClean="0">
                <a:solidFill>
                  <a:schemeClr val="tx1"/>
                </a:solidFill>
                <a:latin typeface="Liberation Sans" panose="020B0604020202020204" pitchFamily="34" charset="0"/>
              </a:rPr>
              <a:t>		25,000</a:t>
            </a:r>
            <a:endParaRPr lang="en-US" sz="1900" dirty="0">
              <a:solidFill>
                <a:schemeClr val="tx1"/>
              </a:solidFill>
              <a:latin typeface="Liberation Sans" panose="020B0604020202020204" pitchFamily="34" charset="0"/>
            </a:endParaRPr>
          </a:p>
          <a:p>
            <a:pPr indent="231775">
              <a:spcBef>
                <a:spcPts val="0"/>
              </a:spcBef>
              <a:tabLst>
                <a:tab pos="2057400" algn="l"/>
                <a:tab pos="5943600" algn="r"/>
                <a:tab pos="7094538" algn="r"/>
              </a:tabLst>
            </a:pPr>
            <a:r>
              <a:rPr lang="en-US" sz="1900" dirty="0">
                <a:solidFill>
                  <a:schemeClr val="tx1"/>
                </a:solidFill>
                <a:latin typeface="Liberation Sans" panose="020B0604020202020204" pitchFamily="34" charset="0"/>
              </a:rPr>
              <a:t>Accumulated Depreciation—Equipment </a:t>
            </a:r>
            <a:r>
              <a:rPr lang="en-US" sz="1900" dirty="0" smtClean="0">
                <a:solidFill>
                  <a:schemeClr val="tx1"/>
                </a:solidFill>
                <a:latin typeface="Liberation Sans" panose="020B0604020202020204" pitchFamily="34" charset="0"/>
              </a:rPr>
              <a:t>		</a:t>
            </a:r>
            <a:r>
              <a:rPr lang="en-US" sz="1900" dirty="0">
                <a:solidFill>
                  <a:schemeClr val="tx1"/>
                </a:solidFill>
                <a:latin typeface="Liberation Sans" panose="020B0604020202020204" pitchFamily="34" charset="0"/>
              </a:rPr>
              <a:t> ¥ 5,000</a:t>
            </a:r>
          </a:p>
          <a:p>
            <a:pPr indent="231775">
              <a:spcBef>
                <a:spcPts val="0"/>
              </a:spcBef>
              <a:tabLst>
                <a:tab pos="2057400" algn="l"/>
                <a:tab pos="5943600" algn="r"/>
                <a:tab pos="7094538" algn="r"/>
              </a:tabLst>
            </a:pPr>
            <a:r>
              <a:rPr lang="en-US" sz="1900" dirty="0">
                <a:solidFill>
                  <a:schemeClr val="tx1"/>
                </a:solidFill>
                <a:latin typeface="Liberation Sans" panose="020B0604020202020204" pitchFamily="34" charset="0"/>
              </a:rPr>
              <a:t>Unearned Service Revenue </a:t>
            </a:r>
            <a:r>
              <a:rPr lang="en-US" sz="1900" dirty="0" smtClean="0">
                <a:solidFill>
                  <a:schemeClr val="tx1"/>
                </a:solidFill>
                <a:latin typeface="Liberation Sans" panose="020B0604020202020204" pitchFamily="34" charset="0"/>
              </a:rPr>
              <a:t>		9,200</a:t>
            </a:r>
            <a:endParaRPr lang="en-US" sz="1900" dirty="0">
              <a:solidFill>
                <a:schemeClr val="tx1"/>
              </a:solidFill>
              <a:latin typeface="Liberation Sans" panose="020B0604020202020204" pitchFamily="34" charset="0"/>
            </a:endParaRPr>
          </a:p>
          <a:p>
            <a:pPr>
              <a:lnSpc>
                <a:spcPct val="120000"/>
              </a:lnSpc>
              <a:spcBef>
                <a:spcPts val="600"/>
              </a:spcBef>
            </a:pPr>
            <a:r>
              <a:rPr lang="en-US" sz="1900" dirty="0">
                <a:solidFill>
                  <a:schemeClr val="tx1"/>
                </a:solidFill>
                <a:latin typeface="Liberation Sans" panose="020B0604020202020204" pitchFamily="34" charset="0"/>
              </a:rPr>
              <a:t>An analysis of the accounts shows the following.</a:t>
            </a:r>
          </a:p>
          <a:p>
            <a:pPr marL="342900" indent="-342900">
              <a:lnSpc>
                <a:spcPct val="120000"/>
              </a:lnSpc>
              <a:spcBef>
                <a:spcPts val="600"/>
              </a:spcBef>
              <a:buFont typeface="+mj-lt"/>
              <a:buAutoNum type="arabicPeriod"/>
            </a:pPr>
            <a:r>
              <a:rPr lang="en-US" sz="1900" dirty="0" smtClean="0">
                <a:solidFill>
                  <a:schemeClr val="tx1"/>
                </a:solidFill>
                <a:latin typeface="Liberation Sans" panose="020B0604020202020204" pitchFamily="34" charset="0"/>
              </a:rPr>
              <a:t>Insurance </a:t>
            </a:r>
            <a:r>
              <a:rPr lang="en-US" sz="1900" dirty="0">
                <a:solidFill>
                  <a:schemeClr val="tx1"/>
                </a:solidFill>
                <a:latin typeface="Liberation Sans" panose="020B0604020202020204" pitchFamily="34" charset="0"/>
              </a:rPr>
              <a:t>expires at the rate of </a:t>
            </a:r>
            <a:r>
              <a:rPr lang="en-US" sz="1900" dirty="0" smtClean="0">
                <a:solidFill>
                  <a:schemeClr val="tx1"/>
                </a:solidFill>
                <a:latin typeface="Liberation Sans" panose="020B0604020202020204" pitchFamily="34" charset="0"/>
              </a:rPr>
              <a:t>¥100 </a:t>
            </a:r>
            <a:r>
              <a:rPr lang="en-US" sz="1900" dirty="0">
                <a:solidFill>
                  <a:schemeClr val="tx1"/>
                </a:solidFill>
                <a:latin typeface="Liberation Sans" panose="020B0604020202020204" pitchFamily="34" charset="0"/>
              </a:rPr>
              <a:t>per </a:t>
            </a:r>
            <a:r>
              <a:rPr lang="en-US" sz="1900" dirty="0" smtClean="0">
                <a:solidFill>
                  <a:schemeClr val="tx1"/>
                </a:solidFill>
                <a:latin typeface="Liberation Sans" panose="020B0604020202020204" pitchFamily="34" charset="0"/>
              </a:rPr>
              <a:t>month.</a:t>
            </a:r>
          </a:p>
          <a:p>
            <a:pPr marL="342900" indent="-342900">
              <a:spcBef>
                <a:spcPts val="0"/>
              </a:spcBef>
              <a:buFont typeface="+mj-lt"/>
              <a:buAutoNum type="arabicPeriod"/>
            </a:pPr>
            <a:r>
              <a:rPr lang="en-US" sz="1900" dirty="0" smtClean="0">
                <a:solidFill>
                  <a:schemeClr val="tx1"/>
                </a:solidFill>
                <a:latin typeface="Liberation Sans" panose="020B0604020202020204" pitchFamily="34" charset="0"/>
              </a:rPr>
              <a:t>Supplies </a:t>
            </a:r>
            <a:r>
              <a:rPr lang="en-US" sz="1900" dirty="0">
                <a:solidFill>
                  <a:schemeClr val="tx1"/>
                </a:solidFill>
                <a:latin typeface="Liberation Sans" panose="020B0604020202020204" pitchFamily="34" charset="0"/>
              </a:rPr>
              <a:t>on hand total </a:t>
            </a:r>
            <a:r>
              <a:rPr lang="en-US" sz="1900" dirty="0" smtClean="0">
                <a:solidFill>
                  <a:schemeClr val="tx1"/>
                </a:solidFill>
                <a:latin typeface="Liberation Sans" panose="020B0604020202020204" pitchFamily="34" charset="0"/>
              </a:rPr>
              <a:t>¥800.</a:t>
            </a:r>
          </a:p>
          <a:p>
            <a:pPr marL="342900" indent="-342900">
              <a:spcBef>
                <a:spcPts val="0"/>
              </a:spcBef>
              <a:buFont typeface="+mj-lt"/>
              <a:buAutoNum type="arabicPeriod"/>
            </a:pPr>
            <a:r>
              <a:rPr lang="en-US" sz="1900" dirty="0" smtClean="0">
                <a:solidFill>
                  <a:schemeClr val="tx1"/>
                </a:solidFill>
                <a:latin typeface="Liberation Sans" panose="020B0604020202020204" pitchFamily="34" charset="0"/>
              </a:rPr>
              <a:t>The </a:t>
            </a:r>
            <a:r>
              <a:rPr lang="en-US" sz="1900" dirty="0">
                <a:solidFill>
                  <a:schemeClr val="tx1"/>
                </a:solidFill>
                <a:latin typeface="Liberation Sans" panose="020B0604020202020204" pitchFamily="34" charset="0"/>
              </a:rPr>
              <a:t>equipment depreciates </a:t>
            </a:r>
            <a:r>
              <a:rPr lang="en-US" sz="1900" dirty="0" smtClean="0">
                <a:solidFill>
                  <a:schemeClr val="tx1"/>
                </a:solidFill>
                <a:latin typeface="Liberation Sans" panose="020B0604020202020204" pitchFamily="34" charset="0"/>
              </a:rPr>
              <a:t>¥200 </a:t>
            </a:r>
            <a:r>
              <a:rPr lang="en-US" sz="1900" dirty="0">
                <a:solidFill>
                  <a:schemeClr val="tx1"/>
                </a:solidFill>
                <a:latin typeface="Liberation Sans" panose="020B0604020202020204" pitchFamily="34" charset="0"/>
              </a:rPr>
              <a:t>a </a:t>
            </a:r>
            <a:r>
              <a:rPr lang="en-US" sz="1900" dirty="0" smtClean="0">
                <a:solidFill>
                  <a:schemeClr val="tx1"/>
                </a:solidFill>
                <a:latin typeface="Liberation Sans" panose="020B0604020202020204" pitchFamily="34" charset="0"/>
              </a:rPr>
              <a:t>month.</a:t>
            </a:r>
          </a:p>
          <a:p>
            <a:pPr marL="342900" indent="-342900">
              <a:spcBef>
                <a:spcPts val="0"/>
              </a:spcBef>
              <a:buFont typeface="+mj-lt"/>
              <a:buAutoNum type="arabicPeriod"/>
            </a:pPr>
            <a:r>
              <a:rPr lang="en-US" sz="1900" dirty="0" smtClean="0">
                <a:solidFill>
                  <a:schemeClr val="tx1"/>
                </a:solidFill>
                <a:latin typeface="Liberation Sans" panose="020B0604020202020204" pitchFamily="34" charset="0"/>
              </a:rPr>
              <a:t>One-half </a:t>
            </a:r>
            <a:r>
              <a:rPr lang="en-US" sz="1900" dirty="0">
                <a:solidFill>
                  <a:schemeClr val="tx1"/>
                </a:solidFill>
                <a:latin typeface="Liberation Sans" panose="020B0604020202020204" pitchFamily="34" charset="0"/>
              </a:rPr>
              <a:t>of </a:t>
            </a:r>
            <a:r>
              <a:rPr lang="en-US" sz="1900" dirty="0" smtClean="0">
                <a:solidFill>
                  <a:schemeClr val="tx1"/>
                </a:solidFill>
                <a:latin typeface="Liberation Sans" panose="020B0604020202020204" pitchFamily="34" charset="0"/>
              </a:rPr>
              <a:t>the unearned </a:t>
            </a:r>
            <a:r>
              <a:rPr lang="en-US" sz="1900" dirty="0">
                <a:solidFill>
                  <a:schemeClr val="tx1"/>
                </a:solidFill>
                <a:latin typeface="Liberation Sans" panose="020B0604020202020204" pitchFamily="34" charset="0"/>
              </a:rPr>
              <a:t>service </a:t>
            </a:r>
            <a:r>
              <a:rPr lang="en-US" sz="1900" dirty="0" smtClean="0">
                <a:solidFill>
                  <a:schemeClr val="tx1"/>
                </a:solidFill>
                <a:latin typeface="Liberation Sans" panose="020B0604020202020204" pitchFamily="34" charset="0"/>
              </a:rPr>
              <a:t>revenue was performed in March.</a:t>
            </a:r>
            <a:endParaRPr lang="en-US" sz="1900" dirty="0">
              <a:solidFill>
                <a:schemeClr val="tx1"/>
              </a:solidFill>
              <a:latin typeface="Liberation Sans" panose="020B0604020202020204" pitchFamily="34" charset="0"/>
            </a:endParaRPr>
          </a:p>
          <a:p>
            <a:pPr>
              <a:lnSpc>
                <a:spcPct val="120000"/>
              </a:lnSpc>
              <a:spcBef>
                <a:spcPts val="600"/>
              </a:spcBef>
            </a:pPr>
            <a:r>
              <a:rPr lang="en-US" sz="1900" dirty="0">
                <a:solidFill>
                  <a:schemeClr val="tx1"/>
                </a:solidFill>
                <a:latin typeface="Liberation Sans" panose="020B0604020202020204" pitchFamily="34" charset="0"/>
              </a:rPr>
              <a:t>Prepare the adjusting entries for the month of March.</a:t>
            </a:r>
            <a:endParaRPr lang="en-US" altLang="en-US" sz="1900" dirty="0">
              <a:solidFill>
                <a:schemeClr val="tx1"/>
              </a:solidFill>
              <a:latin typeface="Liberation Sans" panose="020B0604020202020204" pitchFamily="34" charset="0"/>
            </a:endParaRPr>
          </a:p>
        </p:txBody>
      </p:sp>
      <p:cxnSp>
        <p:nvCxnSpPr>
          <p:cNvPr id="3" name="Straight Connector 2"/>
          <p:cNvCxnSpPr/>
          <p:nvPr/>
        </p:nvCxnSpPr>
        <p:spPr bwMode="auto">
          <a:xfrm>
            <a:off x="7010400" y="2397456"/>
            <a:ext cx="838200" cy="0"/>
          </a:xfrm>
          <a:prstGeom prst="line">
            <a:avLst/>
          </a:prstGeom>
          <a:solidFill>
            <a:schemeClr val="accent1"/>
          </a:solidFill>
          <a:ln w="28575" cap="sq" cmpd="sng" algn="ctr">
            <a:solidFill>
              <a:schemeClr val="tx1"/>
            </a:solidFill>
            <a:prstDash val="solid"/>
            <a:round/>
            <a:headEnd type="none" w="sm" len="sm"/>
            <a:tailEnd type="none" w="sm" len="sm"/>
          </a:ln>
          <a:effectLst/>
        </p:spPr>
      </p:cxnSp>
      <p:cxnSp>
        <p:nvCxnSpPr>
          <p:cNvPr id="22" name="Straight Connector 21"/>
          <p:cNvCxnSpPr/>
          <p:nvPr/>
        </p:nvCxnSpPr>
        <p:spPr bwMode="auto">
          <a:xfrm>
            <a:off x="5867400" y="2397456"/>
            <a:ext cx="838200" cy="0"/>
          </a:xfrm>
          <a:prstGeom prst="line">
            <a:avLst/>
          </a:prstGeom>
          <a:solidFill>
            <a:schemeClr val="accent1"/>
          </a:solidFill>
          <a:ln w="28575" cap="sq" cmpd="sng" algn="ctr">
            <a:solidFill>
              <a:schemeClr val="tx1"/>
            </a:solidFill>
            <a:prstDash val="solid"/>
            <a:round/>
            <a:headEnd type="none" w="sm" len="sm"/>
            <a:tailEnd type="none" w="sm" len="sm"/>
          </a:ln>
          <a:effectLst/>
        </p:spPr>
      </p:cxnSp>
      <p:sp>
        <p:nvSpPr>
          <p:cNvPr id="26" name="TextBox 25"/>
          <p:cNvSpPr txBox="1"/>
          <p:nvPr/>
        </p:nvSpPr>
        <p:spPr>
          <a:xfrm>
            <a:off x="277504" y="397171"/>
            <a:ext cx="8577217"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r>
              <a:rPr lang="en-US" altLang="en-US" dirty="0" smtClean="0">
                <a:solidFill>
                  <a:schemeClr val="accent3"/>
                </a:solidFill>
              </a:rPr>
              <a:t>&gt;</a:t>
            </a:r>
            <a:endParaRPr lang="en-US" altLang="en-US" dirty="0">
              <a:solidFill>
                <a:schemeClr val="accent3"/>
              </a:solidFill>
            </a:endParaRPr>
          </a:p>
        </p:txBody>
      </p:sp>
      <p:sp>
        <p:nvSpPr>
          <p:cNvPr id="27" name="TextBox 26"/>
          <p:cNvSpPr txBox="1"/>
          <p:nvPr/>
        </p:nvSpPr>
        <p:spPr>
          <a:xfrm>
            <a:off x="1107939" y="397171"/>
            <a:ext cx="1711461"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r>
              <a:rPr lang="en-US" sz="3100" dirty="0" smtClean="0"/>
              <a:t>DO IT!</a:t>
            </a:r>
            <a:endParaRPr lang="en-US" sz="3100" dirty="0"/>
          </a:p>
        </p:txBody>
      </p:sp>
      <p:sp>
        <p:nvSpPr>
          <p:cNvPr id="28"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5</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4002431470"/>
      </p:ext>
    </p:extLst>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ChangeArrowheads="1"/>
          </p:cNvSpPr>
          <p:nvPr/>
        </p:nvSpPr>
        <p:spPr bwMode="auto">
          <a:xfrm>
            <a:off x="609600" y="1219317"/>
            <a:ext cx="8001000" cy="361637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nSpc>
                <a:spcPct val="120000"/>
              </a:lnSpc>
              <a:spcBef>
                <a:spcPts val="600"/>
              </a:spcBef>
            </a:pPr>
            <a:r>
              <a:rPr lang="en-US" sz="1900" dirty="0">
                <a:solidFill>
                  <a:schemeClr val="tx1"/>
                </a:solidFill>
                <a:latin typeface="Liberation Sans" panose="020B0604020202020204" pitchFamily="34" charset="0"/>
              </a:rPr>
              <a:t>The ledger of </a:t>
            </a:r>
            <a:r>
              <a:rPr lang="en-US" sz="1900" dirty="0" smtClean="0">
                <a:solidFill>
                  <a:schemeClr val="tx1"/>
                </a:solidFill>
                <a:latin typeface="Liberation Sans" panose="020B0604020202020204" pitchFamily="34" charset="0"/>
              </a:rPr>
              <a:t>Zhu Company </a:t>
            </a:r>
            <a:r>
              <a:rPr lang="en-US" sz="1900" dirty="0">
                <a:solidFill>
                  <a:schemeClr val="tx1"/>
                </a:solidFill>
                <a:latin typeface="Liberation Sans" panose="020B0604020202020204" pitchFamily="34" charset="0"/>
              </a:rPr>
              <a:t>on March 31, 2017, includes these selected </a:t>
            </a:r>
            <a:r>
              <a:rPr lang="en-US" sz="1900" dirty="0" smtClean="0">
                <a:solidFill>
                  <a:schemeClr val="tx1"/>
                </a:solidFill>
                <a:latin typeface="Liberation Sans" panose="020B0604020202020204" pitchFamily="34" charset="0"/>
              </a:rPr>
              <a:t>accounts before </a:t>
            </a:r>
            <a:r>
              <a:rPr lang="en-US" sz="1900" dirty="0">
                <a:solidFill>
                  <a:schemeClr val="tx1"/>
                </a:solidFill>
                <a:latin typeface="Liberation Sans" panose="020B0604020202020204" pitchFamily="34" charset="0"/>
              </a:rPr>
              <a:t>adjusting entries are prepared.</a:t>
            </a:r>
          </a:p>
          <a:p>
            <a:pPr>
              <a:lnSpc>
                <a:spcPct val="120000"/>
              </a:lnSpc>
              <a:spcBef>
                <a:spcPts val="600"/>
              </a:spcBef>
              <a:tabLst>
                <a:tab pos="5545138" algn="ctr"/>
                <a:tab pos="6740525" algn="ctr"/>
              </a:tabLst>
            </a:pPr>
            <a:r>
              <a:rPr lang="en-US" sz="1900" dirty="0" smtClean="0">
                <a:solidFill>
                  <a:srgbClr val="CC0000"/>
                </a:solidFill>
                <a:latin typeface="Liberation Sans" panose="020B0604020202020204" pitchFamily="34" charset="0"/>
              </a:rPr>
              <a:t>(amounts in thousands)</a:t>
            </a:r>
            <a:r>
              <a:rPr lang="en-US" sz="1900" dirty="0" smtClean="0">
                <a:solidFill>
                  <a:schemeClr val="tx1"/>
                </a:solidFill>
                <a:latin typeface="Liberation Sans" panose="020B0604020202020204" pitchFamily="34" charset="0"/>
              </a:rPr>
              <a:t>	Debit 	Credit</a:t>
            </a:r>
            <a:endParaRPr lang="en-US" sz="1900" dirty="0">
              <a:solidFill>
                <a:schemeClr val="tx1"/>
              </a:solidFill>
              <a:latin typeface="Liberation Sans" panose="020B0604020202020204" pitchFamily="34" charset="0"/>
            </a:endParaRPr>
          </a:p>
          <a:p>
            <a:pPr indent="231775">
              <a:spcBef>
                <a:spcPts val="600"/>
              </a:spcBef>
              <a:tabLst>
                <a:tab pos="2057400" algn="l"/>
                <a:tab pos="5943600" algn="r"/>
                <a:tab pos="7094538" algn="r"/>
              </a:tabLst>
            </a:pPr>
            <a:r>
              <a:rPr lang="en-US" sz="1900" dirty="0">
                <a:solidFill>
                  <a:schemeClr val="tx1"/>
                </a:solidFill>
                <a:latin typeface="Liberation Sans" panose="020B0604020202020204" pitchFamily="34" charset="0"/>
              </a:rPr>
              <a:t>Prepaid Insurance </a:t>
            </a:r>
            <a:r>
              <a:rPr lang="en-US" sz="1900" dirty="0" smtClean="0">
                <a:solidFill>
                  <a:schemeClr val="tx1"/>
                </a:solidFill>
                <a:latin typeface="Liberation Sans" panose="020B0604020202020204" pitchFamily="34" charset="0"/>
              </a:rPr>
              <a:t>	¥ 3,600</a:t>
            </a:r>
            <a:endParaRPr lang="en-US" sz="1900" dirty="0">
              <a:solidFill>
                <a:schemeClr val="tx1"/>
              </a:solidFill>
              <a:latin typeface="Liberation Sans" panose="020B0604020202020204" pitchFamily="34" charset="0"/>
            </a:endParaRPr>
          </a:p>
          <a:p>
            <a:pPr indent="231775">
              <a:spcBef>
                <a:spcPts val="0"/>
              </a:spcBef>
              <a:tabLst>
                <a:tab pos="2057400" algn="l"/>
                <a:tab pos="5943600" algn="r"/>
                <a:tab pos="7094538" algn="r"/>
              </a:tabLst>
            </a:pPr>
            <a:r>
              <a:rPr lang="en-US" sz="1900" dirty="0">
                <a:solidFill>
                  <a:schemeClr val="tx1"/>
                </a:solidFill>
                <a:latin typeface="Liberation Sans" panose="020B0604020202020204" pitchFamily="34" charset="0"/>
              </a:rPr>
              <a:t>Supplies </a:t>
            </a:r>
            <a:r>
              <a:rPr lang="en-US" sz="1900" dirty="0" smtClean="0">
                <a:solidFill>
                  <a:schemeClr val="tx1"/>
                </a:solidFill>
                <a:latin typeface="Liberation Sans" panose="020B0604020202020204" pitchFamily="34" charset="0"/>
              </a:rPr>
              <a:t>		2,800</a:t>
            </a:r>
            <a:endParaRPr lang="en-US" sz="1900" dirty="0">
              <a:solidFill>
                <a:schemeClr val="tx1"/>
              </a:solidFill>
              <a:latin typeface="Liberation Sans" panose="020B0604020202020204" pitchFamily="34" charset="0"/>
            </a:endParaRPr>
          </a:p>
          <a:p>
            <a:pPr indent="231775">
              <a:spcBef>
                <a:spcPts val="0"/>
              </a:spcBef>
              <a:tabLst>
                <a:tab pos="2057400" algn="l"/>
                <a:tab pos="5943600" algn="r"/>
                <a:tab pos="7094538" algn="r"/>
              </a:tabLst>
            </a:pPr>
            <a:r>
              <a:rPr lang="en-US" sz="1900" dirty="0">
                <a:solidFill>
                  <a:schemeClr val="tx1"/>
                </a:solidFill>
                <a:latin typeface="Liberation Sans" panose="020B0604020202020204" pitchFamily="34" charset="0"/>
              </a:rPr>
              <a:t>Equipment </a:t>
            </a:r>
            <a:r>
              <a:rPr lang="en-US" sz="1900" dirty="0" smtClean="0">
                <a:solidFill>
                  <a:schemeClr val="tx1"/>
                </a:solidFill>
                <a:latin typeface="Liberation Sans" panose="020B0604020202020204" pitchFamily="34" charset="0"/>
              </a:rPr>
              <a:t>		25,000</a:t>
            </a:r>
            <a:endParaRPr lang="en-US" sz="1900" dirty="0">
              <a:solidFill>
                <a:schemeClr val="tx1"/>
              </a:solidFill>
              <a:latin typeface="Liberation Sans" panose="020B0604020202020204" pitchFamily="34" charset="0"/>
            </a:endParaRPr>
          </a:p>
          <a:p>
            <a:pPr indent="231775">
              <a:spcBef>
                <a:spcPts val="0"/>
              </a:spcBef>
              <a:tabLst>
                <a:tab pos="2057400" algn="l"/>
                <a:tab pos="5943600" algn="r"/>
                <a:tab pos="7094538" algn="r"/>
              </a:tabLst>
            </a:pPr>
            <a:r>
              <a:rPr lang="en-US" sz="1900" dirty="0">
                <a:solidFill>
                  <a:schemeClr val="tx1"/>
                </a:solidFill>
                <a:latin typeface="Liberation Sans" panose="020B0604020202020204" pitchFamily="34" charset="0"/>
              </a:rPr>
              <a:t>Accumulated Depreciation—Equipment </a:t>
            </a:r>
            <a:r>
              <a:rPr lang="en-US" sz="1900" dirty="0" smtClean="0">
                <a:solidFill>
                  <a:schemeClr val="tx1"/>
                </a:solidFill>
                <a:latin typeface="Liberation Sans" panose="020B0604020202020204" pitchFamily="34" charset="0"/>
              </a:rPr>
              <a:t>		</a:t>
            </a:r>
            <a:r>
              <a:rPr lang="en-US" sz="1900" dirty="0">
                <a:solidFill>
                  <a:schemeClr val="tx1"/>
                </a:solidFill>
                <a:latin typeface="Liberation Sans" panose="020B0604020202020204" pitchFamily="34" charset="0"/>
              </a:rPr>
              <a:t> ¥ 5,000</a:t>
            </a:r>
          </a:p>
          <a:p>
            <a:pPr indent="231775">
              <a:spcBef>
                <a:spcPts val="0"/>
              </a:spcBef>
              <a:tabLst>
                <a:tab pos="2057400" algn="l"/>
                <a:tab pos="5943600" algn="r"/>
                <a:tab pos="7094538" algn="r"/>
              </a:tabLst>
            </a:pPr>
            <a:r>
              <a:rPr lang="en-US" sz="1900" dirty="0">
                <a:solidFill>
                  <a:schemeClr val="tx1"/>
                </a:solidFill>
                <a:latin typeface="Liberation Sans" panose="020B0604020202020204" pitchFamily="34" charset="0"/>
              </a:rPr>
              <a:t>Unearned Service Revenue </a:t>
            </a:r>
            <a:r>
              <a:rPr lang="en-US" sz="1900" dirty="0" smtClean="0">
                <a:solidFill>
                  <a:schemeClr val="tx1"/>
                </a:solidFill>
                <a:latin typeface="Liberation Sans" panose="020B0604020202020204" pitchFamily="34" charset="0"/>
              </a:rPr>
              <a:t>		9,200</a:t>
            </a:r>
            <a:endParaRPr lang="en-US" sz="1900" dirty="0">
              <a:solidFill>
                <a:schemeClr val="tx1"/>
              </a:solidFill>
              <a:latin typeface="Liberation Sans" panose="020B0604020202020204" pitchFamily="34" charset="0"/>
            </a:endParaRPr>
          </a:p>
          <a:p>
            <a:pPr>
              <a:lnSpc>
                <a:spcPct val="120000"/>
              </a:lnSpc>
              <a:spcBef>
                <a:spcPts val="600"/>
              </a:spcBef>
            </a:pPr>
            <a:r>
              <a:rPr lang="en-US" sz="1900" dirty="0">
                <a:solidFill>
                  <a:schemeClr val="tx1"/>
                </a:solidFill>
                <a:latin typeface="Liberation Sans" panose="020B0604020202020204" pitchFamily="34" charset="0"/>
              </a:rPr>
              <a:t>Prepare the adjusting entries for the month of March.</a:t>
            </a:r>
            <a:endParaRPr lang="en-US" altLang="en-US" sz="1900" dirty="0">
              <a:solidFill>
                <a:schemeClr val="tx1"/>
              </a:solidFill>
              <a:latin typeface="Liberation Sans" panose="020B0604020202020204" pitchFamily="34" charset="0"/>
            </a:endParaRPr>
          </a:p>
          <a:p>
            <a:pPr marL="463550" indent="-463550">
              <a:lnSpc>
                <a:spcPct val="120000"/>
              </a:lnSpc>
              <a:spcBef>
                <a:spcPts val="600"/>
              </a:spcBef>
              <a:buFont typeface="+mj-lt"/>
              <a:buAutoNum type="arabicPeriod"/>
            </a:pPr>
            <a:r>
              <a:rPr lang="en-US" sz="1900" dirty="0" smtClean="0">
                <a:solidFill>
                  <a:schemeClr val="tx1"/>
                </a:solidFill>
                <a:latin typeface="Liberation Sans" panose="020B0604020202020204" pitchFamily="34" charset="0"/>
              </a:rPr>
              <a:t>Insurance expires at the rate of ¥100 per month.</a:t>
            </a:r>
          </a:p>
        </p:txBody>
      </p:sp>
      <p:cxnSp>
        <p:nvCxnSpPr>
          <p:cNvPr id="3" name="Straight Connector 2"/>
          <p:cNvCxnSpPr/>
          <p:nvPr/>
        </p:nvCxnSpPr>
        <p:spPr bwMode="auto">
          <a:xfrm>
            <a:off x="7010400" y="2397456"/>
            <a:ext cx="838200" cy="0"/>
          </a:xfrm>
          <a:prstGeom prst="line">
            <a:avLst/>
          </a:prstGeom>
          <a:solidFill>
            <a:schemeClr val="accent1"/>
          </a:solidFill>
          <a:ln w="28575" cap="sq" cmpd="sng" algn="ctr">
            <a:solidFill>
              <a:schemeClr val="tx1"/>
            </a:solidFill>
            <a:prstDash val="solid"/>
            <a:round/>
            <a:headEnd type="none" w="sm" len="sm"/>
            <a:tailEnd type="none" w="sm" len="sm"/>
          </a:ln>
          <a:effectLst/>
        </p:spPr>
      </p:cxnSp>
      <p:cxnSp>
        <p:nvCxnSpPr>
          <p:cNvPr id="22" name="Straight Connector 21"/>
          <p:cNvCxnSpPr/>
          <p:nvPr/>
        </p:nvCxnSpPr>
        <p:spPr bwMode="auto">
          <a:xfrm>
            <a:off x="5867400" y="2397456"/>
            <a:ext cx="838200" cy="0"/>
          </a:xfrm>
          <a:prstGeom prst="line">
            <a:avLst/>
          </a:prstGeom>
          <a:solidFill>
            <a:schemeClr val="accent1"/>
          </a:solidFill>
          <a:ln w="28575" cap="sq" cmpd="sng" algn="ctr">
            <a:solidFill>
              <a:schemeClr val="tx1"/>
            </a:solidFill>
            <a:prstDash val="solid"/>
            <a:round/>
            <a:headEnd type="none" w="sm" len="sm"/>
            <a:tailEnd type="none" w="sm" len="sm"/>
          </a:ln>
          <a:effectLst/>
        </p:spPr>
      </p:cxnSp>
      <p:sp>
        <p:nvSpPr>
          <p:cNvPr id="26" name="TextBox 25"/>
          <p:cNvSpPr txBox="1"/>
          <p:nvPr/>
        </p:nvSpPr>
        <p:spPr>
          <a:xfrm>
            <a:off x="277504" y="397171"/>
            <a:ext cx="8577217"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r>
              <a:rPr lang="en-US" altLang="en-US" dirty="0" smtClean="0">
                <a:solidFill>
                  <a:schemeClr val="accent3"/>
                </a:solidFill>
              </a:rPr>
              <a:t>&gt;</a:t>
            </a:r>
            <a:endParaRPr lang="en-US" altLang="en-US" dirty="0">
              <a:solidFill>
                <a:schemeClr val="accent3"/>
              </a:solidFill>
            </a:endParaRPr>
          </a:p>
        </p:txBody>
      </p:sp>
      <p:sp>
        <p:nvSpPr>
          <p:cNvPr id="27" name="TextBox 26"/>
          <p:cNvSpPr txBox="1"/>
          <p:nvPr/>
        </p:nvSpPr>
        <p:spPr>
          <a:xfrm>
            <a:off x="1107939" y="397171"/>
            <a:ext cx="1711461"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r>
              <a:rPr lang="en-US" sz="3100" dirty="0" smtClean="0"/>
              <a:t>DO IT!</a:t>
            </a:r>
            <a:endParaRPr lang="en-US" sz="3100" dirty="0"/>
          </a:p>
        </p:txBody>
      </p:sp>
      <p:sp>
        <p:nvSpPr>
          <p:cNvPr id="7" name="Rectangle 6"/>
          <p:cNvSpPr/>
          <p:nvPr/>
        </p:nvSpPr>
        <p:spPr>
          <a:xfrm>
            <a:off x="1066800" y="5033326"/>
            <a:ext cx="7239000" cy="838756"/>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120000"/>
              </a:lnSpc>
              <a:spcBef>
                <a:spcPts val="600"/>
              </a:spcBef>
              <a:tabLst>
                <a:tab pos="5310188" algn="r"/>
                <a:tab pos="6518275" algn="r"/>
              </a:tabLst>
            </a:pPr>
            <a:r>
              <a:rPr lang="en-US" sz="1900" dirty="0">
                <a:solidFill>
                  <a:schemeClr val="tx1"/>
                </a:solidFill>
                <a:latin typeface="Liberation Sans" panose="020B0604020202020204" pitchFamily="34" charset="0"/>
              </a:rPr>
              <a:t>Insurance Expense </a:t>
            </a:r>
            <a:r>
              <a:rPr lang="en-US" sz="1900" dirty="0" smtClean="0">
                <a:solidFill>
                  <a:schemeClr val="tx1"/>
                </a:solidFill>
                <a:latin typeface="Liberation Sans" panose="020B0604020202020204" pitchFamily="34" charset="0"/>
              </a:rPr>
              <a:t>	100</a:t>
            </a:r>
            <a:endParaRPr lang="en-US" sz="1900" dirty="0">
              <a:solidFill>
                <a:schemeClr val="tx1"/>
              </a:solidFill>
              <a:latin typeface="Liberation Sans" panose="020B0604020202020204" pitchFamily="34" charset="0"/>
            </a:endParaRPr>
          </a:p>
          <a:p>
            <a:pPr marL="457200" indent="-457200">
              <a:lnSpc>
                <a:spcPct val="120000"/>
              </a:lnSpc>
              <a:spcBef>
                <a:spcPts val="600"/>
              </a:spcBef>
              <a:tabLst>
                <a:tab pos="5146675" algn="r"/>
                <a:tab pos="6459538" algn="r"/>
              </a:tabLst>
            </a:pPr>
            <a:r>
              <a:rPr lang="en-US" sz="1900" dirty="0" smtClean="0">
                <a:solidFill>
                  <a:schemeClr val="tx1"/>
                </a:solidFill>
                <a:latin typeface="Liberation Sans" panose="020B0604020202020204" pitchFamily="34" charset="0"/>
              </a:rPr>
              <a:t>	Prepaid </a:t>
            </a:r>
            <a:r>
              <a:rPr lang="en-US" sz="1900" dirty="0">
                <a:solidFill>
                  <a:schemeClr val="tx1"/>
                </a:solidFill>
                <a:latin typeface="Liberation Sans" panose="020B0604020202020204" pitchFamily="34" charset="0"/>
              </a:rPr>
              <a:t>Insurance </a:t>
            </a:r>
            <a:r>
              <a:rPr lang="en-US" sz="1900" dirty="0" smtClean="0">
                <a:solidFill>
                  <a:schemeClr val="tx1"/>
                </a:solidFill>
                <a:latin typeface="Liberation Sans" panose="020B0604020202020204" pitchFamily="34" charset="0"/>
              </a:rPr>
              <a:t>		100</a:t>
            </a:r>
            <a:endParaRPr lang="en-US" sz="1900" dirty="0">
              <a:solidFill>
                <a:schemeClr val="tx1"/>
              </a:solidFill>
              <a:latin typeface="Liberation Sans" panose="020B0604020202020204" pitchFamily="34" charset="0"/>
            </a:endParaRPr>
          </a:p>
        </p:txBody>
      </p:sp>
      <p:sp>
        <p:nvSpPr>
          <p:cNvPr id="8"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5</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57746763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ChangeArrowheads="1"/>
          </p:cNvSpPr>
          <p:nvPr/>
        </p:nvSpPr>
        <p:spPr bwMode="auto">
          <a:xfrm>
            <a:off x="609600" y="1219317"/>
            <a:ext cx="8001000" cy="4044184"/>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nSpc>
                <a:spcPct val="120000"/>
              </a:lnSpc>
              <a:spcBef>
                <a:spcPts val="600"/>
              </a:spcBef>
            </a:pPr>
            <a:r>
              <a:rPr lang="en-US" sz="1900" dirty="0">
                <a:solidFill>
                  <a:schemeClr val="tx1"/>
                </a:solidFill>
                <a:latin typeface="Liberation Sans" panose="020B0604020202020204" pitchFamily="34" charset="0"/>
              </a:rPr>
              <a:t>The ledger of </a:t>
            </a:r>
            <a:r>
              <a:rPr lang="en-US" sz="1900" dirty="0" smtClean="0">
                <a:solidFill>
                  <a:schemeClr val="tx1"/>
                </a:solidFill>
                <a:latin typeface="Liberation Sans" panose="020B0604020202020204" pitchFamily="34" charset="0"/>
              </a:rPr>
              <a:t>Zhu Company </a:t>
            </a:r>
            <a:r>
              <a:rPr lang="en-US" sz="1900" dirty="0">
                <a:solidFill>
                  <a:schemeClr val="tx1"/>
                </a:solidFill>
                <a:latin typeface="Liberation Sans" panose="020B0604020202020204" pitchFamily="34" charset="0"/>
              </a:rPr>
              <a:t>on March 31, 2017, includes these selected </a:t>
            </a:r>
            <a:r>
              <a:rPr lang="en-US" sz="1900" dirty="0" smtClean="0">
                <a:solidFill>
                  <a:schemeClr val="tx1"/>
                </a:solidFill>
                <a:latin typeface="Liberation Sans" panose="020B0604020202020204" pitchFamily="34" charset="0"/>
              </a:rPr>
              <a:t>accounts before </a:t>
            </a:r>
            <a:r>
              <a:rPr lang="en-US" sz="1900" dirty="0">
                <a:solidFill>
                  <a:schemeClr val="tx1"/>
                </a:solidFill>
                <a:latin typeface="Liberation Sans" panose="020B0604020202020204" pitchFamily="34" charset="0"/>
              </a:rPr>
              <a:t>adjusting entries are prepared.</a:t>
            </a:r>
          </a:p>
          <a:p>
            <a:pPr>
              <a:lnSpc>
                <a:spcPct val="120000"/>
              </a:lnSpc>
              <a:spcBef>
                <a:spcPts val="600"/>
              </a:spcBef>
              <a:tabLst>
                <a:tab pos="5545138" algn="ctr"/>
                <a:tab pos="6740525" algn="ctr"/>
              </a:tabLst>
            </a:pPr>
            <a:r>
              <a:rPr lang="en-US" sz="1900" dirty="0" smtClean="0">
                <a:solidFill>
                  <a:srgbClr val="CC0000"/>
                </a:solidFill>
                <a:latin typeface="Liberation Sans" panose="020B0604020202020204" pitchFamily="34" charset="0"/>
              </a:rPr>
              <a:t>(amounts in thousands)</a:t>
            </a:r>
            <a:r>
              <a:rPr lang="en-US" sz="1900" dirty="0" smtClean="0">
                <a:solidFill>
                  <a:schemeClr val="tx1"/>
                </a:solidFill>
                <a:latin typeface="Liberation Sans" panose="020B0604020202020204" pitchFamily="34" charset="0"/>
              </a:rPr>
              <a:t>	Debit 	Credit</a:t>
            </a:r>
            <a:endParaRPr lang="en-US" sz="1900" dirty="0">
              <a:solidFill>
                <a:schemeClr val="tx1"/>
              </a:solidFill>
              <a:latin typeface="Liberation Sans" panose="020B0604020202020204" pitchFamily="34" charset="0"/>
            </a:endParaRPr>
          </a:p>
          <a:p>
            <a:pPr indent="231775">
              <a:spcBef>
                <a:spcPts val="600"/>
              </a:spcBef>
              <a:tabLst>
                <a:tab pos="2057400" algn="l"/>
                <a:tab pos="5943600" algn="r"/>
                <a:tab pos="7094538" algn="r"/>
              </a:tabLst>
            </a:pPr>
            <a:r>
              <a:rPr lang="en-US" sz="1900" dirty="0">
                <a:solidFill>
                  <a:schemeClr val="tx1"/>
                </a:solidFill>
                <a:latin typeface="Liberation Sans" panose="020B0604020202020204" pitchFamily="34" charset="0"/>
              </a:rPr>
              <a:t>Prepaid Insurance </a:t>
            </a:r>
            <a:r>
              <a:rPr lang="en-US" sz="1900" dirty="0" smtClean="0">
                <a:solidFill>
                  <a:schemeClr val="tx1"/>
                </a:solidFill>
                <a:latin typeface="Liberation Sans" panose="020B0604020202020204" pitchFamily="34" charset="0"/>
              </a:rPr>
              <a:t>	¥ 3,600</a:t>
            </a:r>
            <a:endParaRPr lang="en-US" sz="1900" dirty="0">
              <a:solidFill>
                <a:schemeClr val="tx1"/>
              </a:solidFill>
              <a:latin typeface="Liberation Sans" panose="020B0604020202020204" pitchFamily="34" charset="0"/>
            </a:endParaRPr>
          </a:p>
          <a:p>
            <a:pPr indent="231775">
              <a:spcBef>
                <a:spcPts val="0"/>
              </a:spcBef>
              <a:tabLst>
                <a:tab pos="2057400" algn="l"/>
                <a:tab pos="5943600" algn="r"/>
                <a:tab pos="7094538" algn="r"/>
              </a:tabLst>
            </a:pPr>
            <a:r>
              <a:rPr lang="en-US" sz="1900" dirty="0">
                <a:solidFill>
                  <a:schemeClr val="tx1"/>
                </a:solidFill>
                <a:latin typeface="Liberation Sans" panose="020B0604020202020204" pitchFamily="34" charset="0"/>
              </a:rPr>
              <a:t>Supplies </a:t>
            </a:r>
            <a:r>
              <a:rPr lang="en-US" sz="1900" dirty="0" smtClean="0">
                <a:solidFill>
                  <a:schemeClr val="tx1"/>
                </a:solidFill>
                <a:latin typeface="Liberation Sans" panose="020B0604020202020204" pitchFamily="34" charset="0"/>
              </a:rPr>
              <a:t>		2,800</a:t>
            </a:r>
            <a:endParaRPr lang="en-US" sz="1900" dirty="0">
              <a:solidFill>
                <a:schemeClr val="tx1"/>
              </a:solidFill>
              <a:latin typeface="Liberation Sans" panose="020B0604020202020204" pitchFamily="34" charset="0"/>
            </a:endParaRPr>
          </a:p>
          <a:p>
            <a:pPr indent="231775">
              <a:spcBef>
                <a:spcPts val="0"/>
              </a:spcBef>
              <a:tabLst>
                <a:tab pos="2057400" algn="l"/>
                <a:tab pos="5943600" algn="r"/>
                <a:tab pos="7094538" algn="r"/>
              </a:tabLst>
            </a:pPr>
            <a:r>
              <a:rPr lang="en-US" sz="1900" dirty="0">
                <a:solidFill>
                  <a:schemeClr val="tx1"/>
                </a:solidFill>
                <a:latin typeface="Liberation Sans" panose="020B0604020202020204" pitchFamily="34" charset="0"/>
              </a:rPr>
              <a:t>Equipment </a:t>
            </a:r>
            <a:r>
              <a:rPr lang="en-US" sz="1900" dirty="0" smtClean="0">
                <a:solidFill>
                  <a:schemeClr val="tx1"/>
                </a:solidFill>
                <a:latin typeface="Liberation Sans" panose="020B0604020202020204" pitchFamily="34" charset="0"/>
              </a:rPr>
              <a:t>		25,000</a:t>
            </a:r>
            <a:endParaRPr lang="en-US" sz="1900" dirty="0">
              <a:solidFill>
                <a:schemeClr val="tx1"/>
              </a:solidFill>
              <a:latin typeface="Liberation Sans" panose="020B0604020202020204" pitchFamily="34" charset="0"/>
            </a:endParaRPr>
          </a:p>
          <a:p>
            <a:pPr indent="231775">
              <a:spcBef>
                <a:spcPts val="0"/>
              </a:spcBef>
              <a:tabLst>
                <a:tab pos="2057400" algn="l"/>
                <a:tab pos="5943600" algn="r"/>
                <a:tab pos="7094538" algn="r"/>
              </a:tabLst>
            </a:pPr>
            <a:r>
              <a:rPr lang="en-US" sz="1900" dirty="0">
                <a:solidFill>
                  <a:schemeClr val="tx1"/>
                </a:solidFill>
                <a:latin typeface="Liberation Sans" panose="020B0604020202020204" pitchFamily="34" charset="0"/>
              </a:rPr>
              <a:t>Accumulated Depreciation—Equipment </a:t>
            </a:r>
            <a:r>
              <a:rPr lang="en-US" sz="1900" dirty="0" smtClean="0">
                <a:solidFill>
                  <a:schemeClr val="tx1"/>
                </a:solidFill>
                <a:latin typeface="Liberation Sans" panose="020B0604020202020204" pitchFamily="34" charset="0"/>
              </a:rPr>
              <a:t>		</a:t>
            </a:r>
            <a:r>
              <a:rPr lang="en-US" sz="1900" dirty="0">
                <a:solidFill>
                  <a:schemeClr val="tx1"/>
                </a:solidFill>
                <a:latin typeface="Liberation Sans" panose="020B0604020202020204" pitchFamily="34" charset="0"/>
              </a:rPr>
              <a:t> ¥ 5,000</a:t>
            </a:r>
          </a:p>
          <a:p>
            <a:pPr indent="231775">
              <a:spcBef>
                <a:spcPts val="0"/>
              </a:spcBef>
              <a:tabLst>
                <a:tab pos="2057400" algn="l"/>
                <a:tab pos="5943600" algn="r"/>
                <a:tab pos="7094538" algn="r"/>
              </a:tabLst>
            </a:pPr>
            <a:r>
              <a:rPr lang="en-US" sz="1900" dirty="0">
                <a:solidFill>
                  <a:schemeClr val="tx1"/>
                </a:solidFill>
                <a:latin typeface="Liberation Sans" panose="020B0604020202020204" pitchFamily="34" charset="0"/>
              </a:rPr>
              <a:t>Unearned Service Revenue </a:t>
            </a:r>
            <a:r>
              <a:rPr lang="en-US" sz="1900" dirty="0" smtClean="0">
                <a:solidFill>
                  <a:schemeClr val="tx1"/>
                </a:solidFill>
                <a:latin typeface="Liberation Sans" panose="020B0604020202020204" pitchFamily="34" charset="0"/>
              </a:rPr>
              <a:t>		9,200</a:t>
            </a:r>
            <a:endParaRPr lang="en-US" sz="1900" dirty="0">
              <a:solidFill>
                <a:schemeClr val="tx1"/>
              </a:solidFill>
              <a:latin typeface="Liberation Sans" panose="020B0604020202020204" pitchFamily="34" charset="0"/>
            </a:endParaRPr>
          </a:p>
          <a:p>
            <a:pPr>
              <a:lnSpc>
                <a:spcPct val="120000"/>
              </a:lnSpc>
              <a:spcBef>
                <a:spcPts val="600"/>
              </a:spcBef>
            </a:pPr>
            <a:r>
              <a:rPr lang="en-US" sz="1900" dirty="0">
                <a:solidFill>
                  <a:schemeClr val="tx1"/>
                </a:solidFill>
                <a:latin typeface="Liberation Sans" panose="020B0604020202020204" pitchFamily="34" charset="0"/>
              </a:rPr>
              <a:t>Prepare the adjusting entries for the month of March.</a:t>
            </a:r>
            <a:endParaRPr lang="en-US" altLang="en-US" sz="1900" dirty="0">
              <a:solidFill>
                <a:schemeClr val="tx1"/>
              </a:solidFill>
              <a:latin typeface="Liberation Sans" panose="020B0604020202020204" pitchFamily="34" charset="0"/>
            </a:endParaRPr>
          </a:p>
          <a:p>
            <a:pPr marL="457200" indent="-457200">
              <a:lnSpc>
                <a:spcPct val="120000"/>
              </a:lnSpc>
              <a:spcBef>
                <a:spcPts val="600"/>
              </a:spcBef>
              <a:buFont typeface="+mj-lt"/>
              <a:buAutoNum type="arabicPeriod" startAt="2"/>
            </a:pPr>
            <a:r>
              <a:rPr lang="en-US" sz="1900" dirty="0" smtClean="0">
                <a:solidFill>
                  <a:schemeClr val="tx1"/>
                </a:solidFill>
                <a:latin typeface="Liberation Sans" panose="020B0604020202020204" pitchFamily="34" charset="0"/>
              </a:rPr>
              <a:t>Supplies </a:t>
            </a:r>
            <a:r>
              <a:rPr lang="en-US" sz="1900" dirty="0">
                <a:solidFill>
                  <a:schemeClr val="tx1"/>
                </a:solidFill>
                <a:latin typeface="Liberation Sans" panose="020B0604020202020204" pitchFamily="34" charset="0"/>
              </a:rPr>
              <a:t>on hand total ¥800.</a:t>
            </a:r>
          </a:p>
          <a:p>
            <a:pPr marL="342900" indent="-342900">
              <a:lnSpc>
                <a:spcPct val="120000"/>
              </a:lnSpc>
              <a:spcBef>
                <a:spcPts val="600"/>
              </a:spcBef>
              <a:buFont typeface="+mj-lt"/>
              <a:buAutoNum type="arabicPeriod" startAt="2"/>
            </a:pPr>
            <a:endParaRPr lang="en-US" sz="1900" dirty="0" smtClean="0">
              <a:solidFill>
                <a:schemeClr val="tx1"/>
              </a:solidFill>
              <a:latin typeface="Liberation Sans" panose="020B0604020202020204" pitchFamily="34" charset="0"/>
            </a:endParaRPr>
          </a:p>
        </p:txBody>
      </p:sp>
      <p:cxnSp>
        <p:nvCxnSpPr>
          <p:cNvPr id="3" name="Straight Connector 2"/>
          <p:cNvCxnSpPr/>
          <p:nvPr/>
        </p:nvCxnSpPr>
        <p:spPr bwMode="auto">
          <a:xfrm>
            <a:off x="7010400" y="2397456"/>
            <a:ext cx="838200" cy="0"/>
          </a:xfrm>
          <a:prstGeom prst="line">
            <a:avLst/>
          </a:prstGeom>
          <a:solidFill>
            <a:schemeClr val="accent1"/>
          </a:solidFill>
          <a:ln w="28575" cap="sq" cmpd="sng" algn="ctr">
            <a:solidFill>
              <a:schemeClr val="tx1"/>
            </a:solidFill>
            <a:prstDash val="solid"/>
            <a:round/>
            <a:headEnd type="none" w="sm" len="sm"/>
            <a:tailEnd type="none" w="sm" len="sm"/>
          </a:ln>
          <a:effectLst/>
        </p:spPr>
      </p:cxnSp>
      <p:cxnSp>
        <p:nvCxnSpPr>
          <p:cNvPr id="22" name="Straight Connector 21"/>
          <p:cNvCxnSpPr/>
          <p:nvPr/>
        </p:nvCxnSpPr>
        <p:spPr bwMode="auto">
          <a:xfrm>
            <a:off x="5867400" y="2397456"/>
            <a:ext cx="838200" cy="0"/>
          </a:xfrm>
          <a:prstGeom prst="line">
            <a:avLst/>
          </a:prstGeom>
          <a:solidFill>
            <a:schemeClr val="accent1"/>
          </a:solidFill>
          <a:ln w="28575" cap="sq" cmpd="sng" algn="ctr">
            <a:solidFill>
              <a:schemeClr val="tx1"/>
            </a:solidFill>
            <a:prstDash val="solid"/>
            <a:round/>
            <a:headEnd type="none" w="sm" len="sm"/>
            <a:tailEnd type="none" w="sm" len="sm"/>
          </a:ln>
          <a:effectLst/>
        </p:spPr>
      </p:cxnSp>
      <p:sp>
        <p:nvSpPr>
          <p:cNvPr id="26" name="TextBox 25"/>
          <p:cNvSpPr txBox="1"/>
          <p:nvPr/>
        </p:nvSpPr>
        <p:spPr>
          <a:xfrm>
            <a:off x="277504" y="397171"/>
            <a:ext cx="8577217"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r>
              <a:rPr lang="en-US" altLang="en-US" dirty="0" smtClean="0">
                <a:solidFill>
                  <a:schemeClr val="accent3"/>
                </a:solidFill>
              </a:rPr>
              <a:t>&gt;</a:t>
            </a:r>
            <a:endParaRPr lang="en-US" altLang="en-US" dirty="0">
              <a:solidFill>
                <a:schemeClr val="accent3"/>
              </a:solidFill>
            </a:endParaRPr>
          </a:p>
        </p:txBody>
      </p:sp>
      <p:sp>
        <p:nvSpPr>
          <p:cNvPr id="27" name="TextBox 26"/>
          <p:cNvSpPr txBox="1"/>
          <p:nvPr/>
        </p:nvSpPr>
        <p:spPr>
          <a:xfrm>
            <a:off x="1107939" y="397171"/>
            <a:ext cx="1711461"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r>
              <a:rPr lang="en-US" sz="3100" dirty="0" smtClean="0"/>
              <a:t>DO IT!</a:t>
            </a:r>
            <a:endParaRPr lang="en-US" sz="3100" dirty="0"/>
          </a:p>
        </p:txBody>
      </p:sp>
      <p:sp>
        <p:nvSpPr>
          <p:cNvPr id="7" name="Rectangle 6"/>
          <p:cNvSpPr/>
          <p:nvPr/>
        </p:nvSpPr>
        <p:spPr>
          <a:xfrm>
            <a:off x="1066800" y="5033326"/>
            <a:ext cx="7239000" cy="838756"/>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120000"/>
              </a:lnSpc>
              <a:spcBef>
                <a:spcPts val="600"/>
              </a:spcBef>
              <a:tabLst>
                <a:tab pos="5310188" algn="r"/>
                <a:tab pos="6518275" algn="r"/>
              </a:tabLst>
            </a:pPr>
            <a:r>
              <a:rPr lang="en-US" sz="1900" dirty="0">
                <a:solidFill>
                  <a:schemeClr val="tx1"/>
                </a:solidFill>
                <a:latin typeface="Liberation Sans" panose="020B0604020202020204" pitchFamily="34" charset="0"/>
              </a:rPr>
              <a:t>Supplies Expense 	2,000</a:t>
            </a:r>
          </a:p>
          <a:p>
            <a:pPr marL="457200" indent="-457200">
              <a:lnSpc>
                <a:spcPct val="120000"/>
              </a:lnSpc>
              <a:spcBef>
                <a:spcPts val="600"/>
              </a:spcBef>
              <a:tabLst>
                <a:tab pos="5146675" algn="r"/>
                <a:tab pos="6459538" algn="r"/>
              </a:tabLst>
            </a:pPr>
            <a:r>
              <a:rPr lang="en-US" sz="1900" dirty="0">
                <a:solidFill>
                  <a:schemeClr val="tx1"/>
                </a:solidFill>
                <a:latin typeface="Liberation Sans" panose="020B0604020202020204" pitchFamily="34" charset="0"/>
              </a:rPr>
              <a:t>	Supplies 		2,000</a:t>
            </a:r>
          </a:p>
        </p:txBody>
      </p:sp>
      <p:sp>
        <p:nvSpPr>
          <p:cNvPr id="8"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5</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198218404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p:nvPr/>
        </p:nvCxnSpPr>
        <p:spPr bwMode="auto">
          <a:xfrm>
            <a:off x="762001" y="941696"/>
            <a:ext cx="16514" cy="1461448"/>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146434" name="Text Box 5"/>
          <p:cNvSpPr txBox="1">
            <a:spLocks noChangeArrowheads="1"/>
          </p:cNvSpPr>
          <p:nvPr/>
        </p:nvSpPr>
        <p:spPr bwMode="auto">
          <a:xfrm>
            <a:off x="914400" y="4800600"/>
            <a:ext cx="7772400" cy="107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0000"/>
              </a:lnSpc>
              <a:spcBef>
                <a:spcPct val="50000"/>
              </a:spcBef>
              <a:buClr>
                <a:srgbClr val="CC0000"/>
              </a:buClr>
              <a:buSzPct val="80000"/>
              <a:buFont typeface="Wingdings" pitchFamily="2" charset="2"/>
              <a:buChar char="u"/>
            </a:pPr>
            <a:r>
              <a:rPr lang="en-US" altLang="en-US" sz="2200" b="0" dirty="0">
                <a:latin typeface="Liberation Sans" panose="020B0604020202020204" pitchFamily="34" charset="0"/>
              </a:rPr>
              <a:t>Generally a month, a quarter, or a year.</a:t>
            </a:r>
          </a:p>
          <a:p>
            <a:pPr algn="l">
              <a:lnSpc>
                <a:spcPct val="120000"/>
              </a:lnSpc>
              <a:spcBef>
                <a:spcPct val="50000"/>
              </a:spcBef>
              <a:buClr>
                <a:srgbClr val="CC0000"/>
              </a:buClr>
              <a:buSzPct val="80000"/>
              <a:buFont typeface="Wingdings" pitchFamily="2" charset="2"/>
              <a:buChar char="u"/>
            </a:pPr>
            <a:r>
              <a:rPr lang="en-US" altLang="en-US" sz="2200" b="0" dirty="0">
                <a:latin typeface="Liberation Sans" panose="020B0604020202020204" pitchFamily="34" charset="0"/>
              </a:rPr>
              <a:t>Also known as the “</a:t>
            </a:r>
            <a:r>
              <a:rPr lang="en-US" altLang="en-US" sz="2200" b="0" i="1" dirty="0">
                <a:latin typeface="Liberation Sans" panose="020B0604020202020204" pitchFamily="34" charset="0"/>
              </a:rPr>
              <a:t>Periodicity Assumption</a:t>
            </a:r>
            <a:r>
              <a:rPr lang="en-US" altLang="en-US" sz="2200" b="0" dirty="0">
                <a:latin typeface="Liberation Sans" panose="020B0604020202020204" pitchFamily="34" charset="0"/>
              </a:rPr>
              <a:t>”</a:t>
            </a:r>
          </a:p>
        </p:txBody>
      </p:sp>
      <p:sp>
        <p:nvSpPr>
          <p:cNvPr id="146436" name="Text Box 8"/>
          <p:cNvSpPr txBox="1">
            <a:spLocks noChangeArrowheads="1"/>
          </p:cNvSpPr>
          <p:nvPr/>
        </p:nvSpPr>
        <p:spPr bwMode="auto">
          <a:xfrm>
            <a:off x="2971800" y="1322080"/>
            <a:ext cx="5410200"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0000"/>
              </a:lnSpc>
              <a:spcBef>
                <a:spcPct val="30000"/>
              </a:spcBef>
              <a:buSzPct val="80000"/>
            </a:pPr>
            <a:r>
              <a:rPr lang="en-US" altLang="en-US" sz="2300" b="0" dirty="0">
                <a:latin typeface="Liberation Sans" panose="020B0604020202020204" pitchFamily="34" charset="0"/>
              </a:rPr>
              <a:t>Accountants divide the economic life of a business into artificial time periods  (</a:t>
            </a:r>
            <a:r>
              <a:rPr lang="en-US" altLang="en-US" sz="2300" dirty="0">
                <a:solidFill>
                  <a:schemeClr val="tx2">
                    <a:lumMod val="75000"/>
                  </a:schemeClr>
                </a:solidFill>
                <a:latin typeface="Liberation Sans" panose="020B0604020202020204" pitchFamily="34" charset="0"/>
              </a:rPr>
              <a:t>Time Period Assumption</a:t>
            </a:r>
            <a:r>
              <a:rPr lang="en-US" altLang="en-US" sz="2300" b="0" dirty="0">
                <a:latin typeface="Liberation Sans" panose="020B0604020202020204" pitchFamily="34" charset="0"/>
              </a:rPr>
              <a:t>).</a:t>
            </a:r>
          </a:p>
        </p:txBody>
      </p:sp>
      <p:sp>
        <p:nvSpPr>
          <p:cNvPr id="146438" name="Freeform 11"/>
          <p:cNvSpPr>
            <a:spLocks/>
          </p:cNvSpPr>
          <p:nvPr/>
        </p:nvSpPr>
        <p:spPr bwMode="auto">
          <a:xfrm>
            <a:off x="792163" y="3251200"/>
            <a:ext cx="7285037" cy="4763"/>
          </a:xfrm>
          <a:custGeom>
            <a:avLst/>
            <a:gdLst>
              <a:gd name="T0" fmla="*/ 0 w 4589"/>
              <a:gd name="T1" fmla="*/ 0 h 3"/>
              <a:gd name="T2" fmla="*/ 7285037 w 4589"/>
              <a:gd name="T3" fmla="*/ 4763 h 3"/>
              <a:gd name="T4" fmla="*/ 0 60000 65536"/>
              <a:gd name="T5" fmla="*/ 0 60000 65536"/>
              <a:gd name="T6" fmla="*/ 0 w 4589"/>
              <a:gd name="T7" fmla="*/ 0 h 3"/>
              <a:gd name="T8" fmla="*/ 4589 w 4589"/>
              <a:gd name="T9" fmla="*/ 3 h 3"/>
            </a:gdLst>
            <a:ahLst/>
            <a:cxnLst>
              <a:cxn ang="T4">
                <a:pos x="T0" y="T1"/>
              </a:cxn>
              <a:cxn ang="T5">
                <a:pos x="T2" y="T3"/>
              </a:cxn>
            </a:cxnLst>
            <a:rect l="T6" t="T7" r="T8" b="T9"/>
            <a:pathLst>
              <a:path w="4589" h="3">
                <a:moveTo>
                  <a:pt x="0" y="0"/>
                </a:moveTo>
                <a:lnTo>
                  <a:pt x="4589" y="3"/>
                </a:lnTo>
              </a:path>
            </a:pathLst>
          </a:cu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46439" name="Line 12"/>
          <p:cNvSpPr>
            <a:spLocks noChangeShapeType="1"/>
          </p:cNvSpPr>
          <p:nvPr/>
        </p:nvSpPr>
        <p:spPr bwMode="auto">
          <a:xfrm>
            <a:off x="766763" y="3124200"/>
            <a:ext cx="0" cy="2540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latin typeface="Liberation Sans" panose="020B0604020202020204" pitchFamily="34" charset="0"/>
            </a:endParaRPr>
          </a:p>
        </p:txBody>
      </p:sp>
      <p:sp>
        <p:nvSpPr>
          <p:cNvPr id="146440" name="Line 13"/>
          <p:cNvSpPr>
            <a:spLocks noChangeShapeType="1"/>
          </p:cNvSpPr>
          <p:nvPr/>
        </p:nvSpPr>
        <p:spPr bwMode="auto">
          <a:xfrm>
            <a:off x="1905000" y="3124200"/>
            <a:ext cx="0" cy="2540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latin typeface="Liberation Sans" panose="020B0604020202020204" pitchFamily="34" charset="0"/>
            </a:endParaRPr>
          </a:p>
        </p:txBody>
      </p:sp>
      <p:sp>
        <p:nvSpPr>
          <p:cNvPr id="146441" name="Rectangle 14"/>
          <p:cNvSpPr>
            <a:spLocks noChangeArrowheads="1"/>
          </p:cNvSpPr>
          <p:nvPr/>
        </p:nvSpPr>
        <p:spPr bwMode="auto">
          <a:xfrm>
            <a:off x="828675" y="3263900"/>
            <a:ext cx="9239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000" b="1" dirty="0">
                <a:latin typeface="Liberation Sans" panose="020B0604020202020204" pitchFamily="34" charset="0"/>
              </a:rPr>
              <a:t>Jan.</a:t>
            </a:r>
          </a:p>
        </p:txBody>
      </p:sp>
      <p:sp>
        <p:nvSpPr>
          <p:cNvPr id="146442" name="Rectangle 15"/>
          <p:cNvSpPr>
            <a:spLocks noChangeArrowheads="1"/>
          </p:cNvSpPr>
          <p:nvPr/>
        </p:nvSpPr>
        <p:spPr bwMode="auto">
          <a:xfrm>
            <a:off x="2047875" y="3263900"/>
            <a:ext cx="771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000" b="1" dirty="0">
                <a:latin typeface="Liberation Sans" panose="020B0604020202020204" pitchFamily="34" charset="0"/>
              </a:rPr>
              <a:t>Feb.</a:t>
            </a:r>
          </a:p>
        </p:txBody>
      </p:sp>
      <p:sp>
        <p:nvSpPr>
          <p:cNvPr id="146443" name="Rectangle 16"/>
          <p:cNvSpPr>
            <a:spLocks noChangeArrowheads="1"/>
          </p:cNvSpPr>
          <p:nvPr/>
        </p:nvSpPr>
        <p:spPr bwMode="auto">
          <a:xfrm>
            <a:off x="3190875" y="3263900"/>
            <a:ext cx="771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000" b="1" dirty="0">
                <a:latin typeface="Liberation Sans" panose="020B0604020202020204" pitchFamily="34" charset="0"/>
              </a:rPr>
              <a:t>Mar.</a:t>
            </a:r>
          </a:p>
        </p:txBody>
      </p:sp>
      <p:sp>
        <p:nvSpPr>
          <p:cNvPr id="146444" name="Rectangle 17"/>
          <p:cNvSpPr>
            <a:spLocks noChangeArrowheads="1"/>
          </p:cNvSpPr>
          <p:nvPr/>
        </p:nvSpPr>
        <p:spPr bwMode="auto">
          <a:xfrm>
            <a:off x="4333875" y="3263900"/>
            <a:ext cx="771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000" b="1" dirty="0">
                <a:latin typeface="Liberation Sans" panose="020B0604020202020204" pitchFamily="34" charset="0"/>
              </a:rPr>
              <a:t>Apr.</a:t>
            </a:r>
          </a:p>
        </p:txBody>
      </p:sp>
      <p:sp>
        <p:nvSpPr>
          <p:cNvPr id="146445" name="Line 19"/>
          <p:cNvSpPr>
            <a:spLocks noChangeShapeType="1"/>
          </p:cNvSpPr>
          <p:nvPr/>
        </p:nvSpPr>
        <p:spPr bwMode="auto">
          <a:xfrm>
            <a:off x="5324475" y="3124200"/>
            <a:ext cx="0" cy="2540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latin typeface="Liberation Sans" panose="020B0604020202020204" pitchFamily="34" charset="0"/>
            </a:endParaRPr>
          </a:p>
        </p:txBody>
      </p:sp>
      <p:sp>
        <p:nvSpPr>
          <p:cNvPr id="146446" name="Rectangle 20"/>
          <p:cNvSpPr>
            <a:spLocks noChangeArrowheads="1"/>
          </p:cNvSpPr>
          <p:nvPr/>
        </p:nvSpPr>
        <p:spPr bwMode="auto">
          <a:xfrm>
            <a:off x="7153275" y="3263900"/>
            <a:ext cx="771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000" b="1" dirty="0">
                <a:latin typeface="Liberation Sans" panose="020B0604020202020204" pitchFamily="34" charset="0"/>
              </a:rPr>
              <a:t>Dec.</a:t>
            </a:r>
          </a:p>
        </p:txBody>
      </p:sp>
      <p:sp>
        <p:nvSpPr>
          <p:cNvPr id="146447" name="Line 21"/>
          <p:cNvSpPr>
            <a:spLocks noChangeShapeType="1"/>
          </p:cNvSpPr>
          <p:nvPr/>
        </p:nvSpPr>
        <p:spPr bwMode="auto">
          <a:xfrm>
            <a:off x="8067675" y="3124200"/>
            <a:ext cx="0" cy="2540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latin typeface="Liberation Sans" panose="020B0604020202020204" pitchFamily="34" charset="0"/>
            </a:endParaRPr>
          </a:p>
        </p:txBody>
      </p:sp>
      <p:sp>
        <p:nvSpPr>
          <p:cNvPr id="146448" name="Rectangle 23"/>
          <p:cNvSpPr>
            <a:spLocks noChangeArrowheads="1"/>
          </p:cNvSpPr>
          <p:nvPr/>
        </p:nvSpPr>
        <p:spPr bwMode="auto">
          <a:xfrm>
            <a:off x="5562600" y="3124200"/>
            <a:ext cx="1143000" cy="304800"/>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nSpc>
                <a:spcPct val="15000"/>
              </a:lnSpc>
            </a:pPr>
            <a:r>
              <a:rPr lang="en-US" altLang="en-US" sz="2800" b="1" dirty="0">
                <a:latin typeface="Liberation Sans" panose="020B0604020202020204" pitchFamily="34" charset="0"/>
              </a:rPr>
              <a:t>. . . . .</a:t>
            </a:r>
          </a:p>
        </p:txBody>
      </p:sp>
      <p:sp>
        <p:nvSpPr>
          <p:cNvPr id="146449" name="Line 24"/>
          <p:cNvSpPr>
            <a:spLocks noChangeShapeType="1"/>
          </p:cNvSpPr>
          <p:nvPr/>
        </p:nvSpPr>
        <p:spPr bwMode="auto">
          <a:xfrm>
            <a:off x="3048000" y="3124200"/>
            <a:ext cx="0" cy="2540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latin typeface="Liberation Sans" panose="020B0604020202020204" pitchFamily="34" charset="0"/>
            </a:endParaRPr>
          </a:p>
        </p:txBody>
      </p:sp>
      <p:sp>
        <p:nvSpPr>
          <p:cNvPr id="146450" name="Line 25"/>
          <p:cNvSpPr>
            <a:spLocks noChangeShapeType="1"/>
          </p:cNvSpPr>
          <p:nvPr/>
        </p:nvSpPr>
        <p:spPr bwMode="auto">
          <a:xfrm>
            <a:off x="4191000" y="3124200"/>
            <a:ext cx="0" cy="2540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latin typeface="Liberation Sans" panose="020B0604020202020204" pitchFamily="34" charset="0"/>
            </a:endParaRPr>
          </a:p>
        </p:txBody>
      </p:sp>
      <p:sp>
        <p:nvSpPr>
          <p:cNvPr id="146451" name="Line 26"/>
          <p:cNvSpPr>
            <a:spLocks noChangeShapeType="1"/>
          </p:cNvSpPr>
          <p:nvPr/>
        </p:nvSpPr>
        <p:spPr bwMode="auto">
          <a:xfrm>
            <a:off x="6934200" y="3124200"/>
            <a:ext cx="0" cy="2540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latin typeface="Liberation Sans" panose="020B0604020202020204" pitchFamily="34" charset="0"/>
            </a:endParaRPr>
          </a:p>
        </p:txBody>
      </p:sp>
      <p:sp>
        <p:nvSpPr>
          <p:cNvPr id="146452" name="AutoShape 27"/>
          <p:cNvSpPr>
            <a:spLocks/>
          </p:cNvSpPr>
          <p:nvPr/>
        </p:nvSpPr>
        <p:spPr bwMode="auto">
          <a:xfrm rot="16200000">
            <a:off x="1143000" y="3200400"/>
            <a:ext cx="381000" cy="1143000"/>
          </a:xfrm>
          <a:prstGeom prst="leftBrace">
            <a:avLst>
              <a:gd name="adj1" fmla="val 25000"/>
              <a:gd name="adj2" fmla="val 50000"/>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46453" name="AutoShape 28"/>
          <p:cNvSpPr>
            <a:spLocks/>
          </p:cNvSpPr>
          <p:nvPr/>
        </p:nvSpPr>
        <p:spPr bwMode="auto">
          <a:xfrm rot="16200000">
            <a:off x="2286000" y="2362200"/>
            <a:ext cx="381000" cy="3429000"/>
          </a:xfrm>
          <a:prstGeom prst="leftBrace">
            <a:avLst>
              <a:gd name="adj1" fmla="val 75000"/>
              <a:gd name="adj2" fmla="val 50000"/>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46454" name="AutoShape 29"/>
          <p:cNvSpPr>
            <a:spLocks/>
          </p:cNvSpPr>
          <p:nvPr/>
        </p:nvSpPr>
        <p:spPr bwMode="auto">
          <a:xfrm rot="16200000">
            <a:off x="4229100" y="723900"/>
            <a:ext cx="381000" cy="7315200"/>
          </a:xfrm>
          <a:prstGeom prst="leftBrace">
            <a:avLst>
              <a:gd name="adj1" fmla="val 160000"/>
              <a:gd name="adj2" fmla="val 50000"/>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24" name="TextBox 23"/>
          <p:cNvSpPr txBox="1"/>
          <p:nvPr/>
        </p:nvSpPr>
        <p:spPr>
          <a:xfrm>
            <a:off x="762000" y="397171"/>
            <a:ext cx="8092721" cy="579781"/>
          </a:xfrm>
          <a:prstGeom prst="rect">
            <a:avLst/>
          </a:prstGeom>
          <a:solidFill>
            <a:srgbClr val="0000BF"/>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109538"/>
            <a:r>
              <a:rPr lang="en-US" altLang="en-US" dirty="0" smtClean="0">
                <a:solidFill>
                  <a:schemeClr val="accent3"/>
                </a:solidFill>
              </a:rPr>
              <a:t>Timing Issues</a:t>
            </a:r>
            <a:endParaRPr lang="en-US" altLang="en-US" dirty="0">
              <a:solidFill>
                <a:schemeClr val="accent3"/>
              </a:solidFill>
            </a:endParaRPr>
          </a:p>
        </p:txBody>
      </p:sp>
      <p:sp>
        <p:nvSpPr>
          <p:cNvPr id="25" name="TextBox 24"/>
          <p:cNvSpPr txBox="1"/>
          <p:nvPr/>
        </p:nvSpPr>
        <p:spPr>
          <a:xfrm>
            <a:off x="277504" y="397171"/>
            <a:ext cx="484496"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endParaRPr lang="en-US" sz="3100" dirty="0"/>
          </a:p>
        </p:txBody>
      </p:sp>
      <p:sp>
        <p:nvSpPr>
          <p:cNvPr id="26" name="Rectangle 25"/>
          <p:cNvSpPr/>
          <p:nvPr/>
        </p:nvSpPr>
        <p:spPr>
          <a:xfrm>
            <a:off x="891223" y="1039504"/>
            <a:ext cx="1851977" cy="1446550"/>
          </a:xfrm>
          <a:prstGeom prst="rect">
            <a:avLst/>
          </a:prstGeom>
        </p:spPr>
        <p:txBody>
          <a:bodyPr wrap="square">
            <a:spAutoFit/>
          </a:bodyPr>
          <a:lstStyle/>
          <a:p>
            <a:pPr algn="l"/>
            <a:r>
              <a:rPr lang="en-US" sz="2000" b="1" dirty="0" smtClean="0">
                <a:solidFill>
                  <a:srgbClr val="FF3300"/>
                </a:solidFill>
                <a:latin typeface="Liberation Sans" panose="020B0604020202020204" pitchFamily="34" charset="0"/>
              </a:rPr>
              <a:t>Learning Objective 1 </a:t>
            </a:r>
            <a:r>
              <a:rPr lang="en-US" sz="1600" b="1" dirty="0" smtClean="0">
                <a:solidFill>
                  <a:srgbClr val="FF3300"/>
                </a:solidFill>
                <a:latin typeface="Liberation Sans" panose="020B0604020202020204" pitchFamily="34" charset="0"/>
              </a:rPr>
              <a:t> </a:t>
            </a:r>
            <a:r>
              <a:rPr lang="en-US" sz="1600" b="1" dirty="0" smtClean="0">
                <a:solidFill>
                  <a:schemeClr val="tx1"/>
                </a:solidFill>
                <a:latin typeface="Liberation Sans" panose="020B0604020202020204" pitchFamily="34" charset="0"/>
              </a:rPr>
              <a:t>Explain the time period assumption.</a:t>
            </a:r>
            <a:endParaRPr lang="en-US" sz="1600" b="1" dirty="0">
              <a:solidFill>
                <a:schemeClr val="tx1"/>
              </a:solidFill>
              <a:latin typeface="Liberation Sans" panose="020B0604020202020204" pitchFamily="34" charset="0"/>
            </a:endParaRPr>
          </a:p>
        </p:txBody>
      </p:sp>
      <p:sp>
        <p:nvSpPr>
          <p:cNvPr id="29"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1</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90189207"/>
      </p:ext>
    </p:extLst>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ChangeArrowheads="1"/>
          </p:cNvSpPr>
          <p:nvPr/>
        </p:nvSpPr>
        <p:spPr bwMode="auto">
          <a:xfrm>
            <a:off x="609600" y="1219317"/>
            <a:ext cx="8001000" cy="4471993"/>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nSpc>
                <a:spcPct val="120000"/>
              </a:lnSpc>
              <a:spcBef>
                <a:spcPts val="600"/>
              </a:spcBef>
            </a:pPr>
            <a:r>
              <a:rPr lang="en-US" sz="1900" dirty="0">
                <a:solidFill>
                  <a:schemeClr val="tx1"/>
                </a:solidFill>
                <a:latin typeface="Liberation Sans" panose="020B0604020202020204" pitchFamily="34" charset="0"/>
              </a:rPr>
              <a:t>The ledger of </a:t>
            </a:r>
            <a:r>
              <a:rPr lang="en-US" sz="1900" dirty="0" smtClean="0">
                <a:solidFill>
                  <a:schemeClr val="tx1"/>
                </a:solidFill>
                <a:latin typeface="Liberation Sans" panose="020B0604020202020204" pitchFamily="34" charset="0"/>
              </a:rPr>
              <a:t>Zhu Company </a:t>
            </a:r>
            <a:r>
              <a:rPr lang="en-US" sz="1900" dirty="0">
                <a:solidFill>
                  <a:schemeClr val="tx1"/>
                </a:solidFill>
                <a:latin typeface="Liberation Sans" panose="020B0604020202020204" pitchFamily="34" charset="0"/>
              </a:rPr>
              <a:t>on March 31, 2017, includes these selected </a:t>
            </a:r>
            <a:r>
              <a:rPr lang="en-US" sz="1900" dirty="0" smtClean="0">
                <a:solidFill>
                  <a:schemeClr val="tx1"/>
                </a:solidFill>
                <a:latin typeface="Liberation Sans" panose="020B0604020202020204" pitchFamily="34" charset="0"/>
              </a:rPr>
              <a:t>accounts before </a:t>
            </a:r>
            <a:r>
              <a:rPr lang="en-US" sz="1900" dirty="0">
                <a:solidFill>
                  <a:schemeClr val="tx1"/>
                </a:solidFill>
                <a:latin typeface="Liberation Sans" panose="020B0604020202020204" pitchFamily="34" charset="0"/>
              </a:rPr>
              <a:t>adjusting entries are prepared.</a:t>
            </a:r>
          </a:p>
          <a:p>
            <a:pPr>
              <a:lnSpc>
                <a:spcPct val="120000"/>
              </a:lnSpc>
              <a:spcBef>
                <a:spcPts val="600"/>
              </a:spcBef>
              <a:tabLst>
                <a:tab pos="5545138" algn="ctr"/>
                <a:tab pos="6740525" algn="ctr"/>
              </a:tabLst>
            </a:pPr>
            <a:r>
              <a:rPr lang="en-US" sz="1900" dirty="0" smtClean="0">
                <a:solidFill>
                  <a:srgbClr val="CC0000"/>
                </a:solidFill>
                <a:latin typeface="Liberation Sans" panose="020B0604020202020204" pitchFamily="34" charset="0"/>
              </a:rPr>
              <a:t>(amounts in thousands)</a:t>
            </a:r>
            <a:r>
              <a:rPr lang="en-US" sz="1900" dirty="0" smtClean="0">
                <a:solidFill>
                  <a:schemeClr val="tx1"/>
                </a:solidFill>
                <a:latin typeface="Liberation Sans" panose="020B0604020202020204" pitchFamily="34" charset="0"/>
              </a:rPr>
              <a:t>	Debit 	Credit</a:t>
            </a:r>
            <a:endParaRPr lang="en-US" sz="1900" dirty="0">
              <a:solidFill>
                <a:schemeClr val="tx1"/>
              </a:solidFill>
              <a:latin typeface="Liberation Sans" panose="020B0604020202020204" pitchFamily="34" charset="0"/>
            </a:endParaRPr>
          </a:p>
          <a:p>
            <a:pPr indent="231775">
              <a:spcBef>
                <a:spcPts val="600"/>
              </a:spcBef>
              <a:tabLst>
                <a:tab pos="2057400" algn="l"/>
                <a:tab pos="5943600" algn="r"/>
                <a:tab pos="7094538" algn="r"/>
              </a:tabLst>
            </a:pPr>
            <a:r>
              <a:rPr lang="en-US" sz="1900" dirty="0">
                <a:solidFill>
                  <a:schemeClr val="tx1"/>
                </a:solidFill>
                <a:latin typeface="Liberation Sans" panose="020B0604020202020204" pitchFamily="34" charset="0"/>
              </a:rPr>
              <a:t>Prepaid Insurance </a:t>
            </a:r>
            <a:r>
              <a:rPr lang="en-US" sz="1900" dirty="0" smtClean="0">
                <a:solidFill>
                  <a:schemeClr val="tx1"/>
                </a:solidFill>
                <a:latin typeface="Liberation Sans" panose="020B0604020202020204" pitchFamily="34" charset="0"/>
              </a:rPr>
              <a:t>	¥ 3,600</a:t>
            </a:r>
            <a:endParaRPr lang="en-US" sz="1900" dirty="0">
              <a:solidFill>
                <a:schemeClr val="tx1"/>
              </a:solidFill>
              <a:latin typeface="Liberation Sans" panose="020B0604020202020204" pitchFamily="34" charset="0"/>
            </a:endParaRPr>
          </a:p>
          <a:p>
            <a:pPr indent="231775">
              <a:spcBef>
                <a:spcPts val="0"/>
              </a:spcBef>
              <a:tabLst>
                <a:tab pos="2057400" algn="l"/>
                <a:tab pos="5943600" algn="r"/>
                <a:tab pos="7094538" algn="r"/>
              </a:tabLst>
            </a:pPr>
            <a:r>
              <a:rPr lang="en-US" sz="1900" dirty="0">
                <a:solidFill>
                  <a:schemeClr val="tx1"/>
                </a:solidFill>
                <a:latin typeface="Liberation Sans" panose="020B0604020202020204" pitchFamily="34" charset="0"/>
              </a:rPr>
              <a:t>Supplies </a:t>
            </a:r>
            <a:r>
              <a:rPr lang="en-US" sz="1900" dirty="0" smtClean="0">
                <a:solidFill>
                  <a:schemeClr val="tx1"/>
                </a:solidFill>
                <a:latin typeface="Liberation Sans" panose="020B0604020202020204" pitchFamily="34" charset="0"/>
              </a:rPr>
              <a:t>		2,800</a:t>
            </a:r>
            <a:endParaRPr lang="en-US" sz="1900" dirty="0">
              <a:solidFill>
                <a:schemeClr val="tx1"/>
              </a:solidFill>
              <a:latin typeface="Liberation Sans" panose="020B0604020202020204" pitchFamily="34" charset="0"/>
            </a:endParaRPr>
          </a:p>
          <a:p>
            <a:pPr indent="231775">
              <a:spcBef>
                <a:spcPts val="0"/>
              </a:spcBef>
              <a:tabLst>
                <a:tab pos="2057400" algn="l"/>
                <a:tab pos="5943600" algn="r"/>
                <a:tab pos="7094538" algn="r"/>
              </a:tabLst>
            </a:pPr>
            <a:r>
              <a:rPr lang="en-US" sz="1900" dirty="0">
                <a:solidFill>
                  <a:schemeClr val="tx1"/>
                </a:solidFill>
                <a:latin typeface="Liberation Sans" panose="020B0604020202020204" pitchFamily="34" charset="0"/>
              </a:rPr>
              <a:t>Equipment </a:t>
            </a:r>
            <a:r>
              <a:rPr lang="en-US" sz="1900" dirty="0" smtClean="0">
                <a:solidFill>
                  <a:schemeClr val="tx1"/>
                </a:solidFill>
                <a:latin typeface="Liberation Sans" panose="020B0604020202020204" pitchFamily="34" charset="0"/>
              </a:rPr>
              <a:t>		25,000</a:t>
            </a:r>
            <a:endParaRPr lang="en-US" sz="1900" dirty="0">
              <a:solidFill>
                <a:schemeClr val="tx1"/>
              </a:solidFill>
              <a:latin typeface="Liberation Sans" panose="020B0604020202020204" pitchFamily="34" charset="0"/>
            </a:endParaRPr>
          </a:p>
          <a:p>
            <a:pPr indent="231775">
              <a:spcBef>
                <a:spcPts val="0"/>
              </a:spcBef>
              <a:tabLst>
                <a:tab pos="2057400" algn="l"/>
                <a:tab pos="5943600" algn="r"/>
                <a:tab pos="7094538" algn="r"/>
              </a:tabLst>
            </a:pPr>
            <a:r>
              <a:rPr lang="en-US" sz="1900" dirty="0">
                <a:solidFill>
                  <a:schemeClr val="tx1"/>
                </a:solidFill>
                <a:latin typeface="Liberation Sans" panose="020B0604020202020204" pitchFamily="34" charset="0"/>
              </a:rPr>
              <a:t>Accumulated Depreciation—Equipment </a:t>
            </a:r>
            <a:r>
              <a:rPr lang="en-US" sz="1900" dirty="0" smtClean="0">
                <a:solidFill>
                  <a:schemeClr val="tx1"/>
                </a:solidFill>
                <a:latin typeface="Liberation Sans" panose="020B0604020202020204" pitchFamily="34" charset="0"/>
              </a:rPr>
              <a:t>		</a:t>
            </a:r>
            <a:r>
              <a:rPr lang="en-US" sz="1900" dirty="0">
                <a:solidFill>
                  <a:schemeClr val="tx1"/>
                </a:solidFill>
                <a:latin typeface="Liberation Sans" panose="020B0604020202020204" pitchFamily="34" charset="0"/>
              </a:rPr>
              <a:t> ¥ 5,000</a:t>
            </a:r>
          </a:p>
          <a:p>
            <a:pPr indent="231775">
              <a:spcBef>
                <a:spcPts val="0"/>
              </a:spcBef>
              <a:tabLst>
                <a:tab pos="2057400" algn="l"/>
                <a:tab pos="5943600" algn="r"/>
                <a:tab pos="7094538" algn="r"/>
              </a:tabLst>
            </a:pPr>
            <a:r>
              <a:rPr lang="en-US" sz="1900" dirty="0">
                <a:solidFill>
                  <a:schemeClr val="tx1"/>
                </a:solidFill>
                <a:latin typeface="Liberation Sans" panose="020B0604020202020204" pitchFamily="34" charset="0"/>
              </a:rPr>
              <a:t>Unearned Service Revenue </a:t>
            </a:r>
            <a:r>
              <a:rPr lang="en-US" sz="1900" dirty="0" smtClean="0">
                <a:solidFill>
                  <a:schemeClr val="tx1"/>
                </a:solidFill>
                <a:latin typeface="Liberation Sans" panose="020B0604020202020204" pitchFamily="34" charset="0"/>
              </a:rPr>
              <a:t>		9,200</a:t>
            </a:r>
            <a:endParaRPr lang="en-US" sz="1900" dirty="0">
              <a:solidFill>
                <a:schemeClr val="tx1"/>
              </a:solidFill>
              <a:latin typeface="Liberation Sans" panose="020B0604020202020204" pitchFamily="34" charset="0"/>
            </a:endParaRPr>
          </a:p>
          <a:p>
            <a:pPr>
              <a:lnSpc>
                <a:spcPct val="120000"/>
              </a:lnSpc>
              <a:spcBef>
                <a:spcPts val="600"/>
              </a:spcBef>
            </a:pPr>
            <a:r>
              <a:rPr lang="en-US" sz="1900" dirty="0">
                <a:solidFill>
                  <a:schemeClr val="tx1"/>
                </a:solidFill>
                <a:latin typeface="Liberation Sans" panose="020B0604020202020204" pitchFamily="34" charset="0"/>
              </a:rPr>
              <a:t>Prepare the adjusting entries for the month of March.</a:t>
            </a:r>
            <a:endParaRPr lang="en-US" altLang="en-US" sz="1900" dirty="0">
              <a:solidFill>
                <a:schemeClr val="tx1"/>
              </a:solidFill>
              <a:latin typeface="Liberation Sans" panose="020B0604020202020204" pitchFamily="34" charset="0"/>
            </a:endParaRPr>
          </a:p>
          <a:p>
            <a:pPr marL="457200" indent="-457200">
              <a:lnSpc>
                <a:spcPct val="120000"/>
              </a:lnSpc>
              <a:spcBef>
                <a:spcPts val="600"/>
              </a:spcBef>
              <a:buFont typeface="+mj-lt"/>
              <a:buAutoNum type="arabicPeriod" startAt="3"/>
            </a:pPr>
            <a:r>
              <a:rPr lang="en-US" sz="1900" dirty="0" smtClean="0">
                <a:solidFill>
                  <a:schemeClr val="tx1"/>
                </a:solidFill>
                <a:latin typeface="Liberation Sans" panose="020B0604020202020204" pitchFamily="34" charset="0"/>
              </a:rPr>
              <a:t>The </a:t>
            </a:r>
            <a:r>
              <a:rPr lang="en-US" sz="1900" dirty="0">
                <a:solidFill>
                  <a:schemeClr val="tx1"/>
                </a:solidFill>
                <a:latin typeface="Liberation Sans" panose="020B0604020202020204" pitchFamily="34" charset="0"/>
              </a:rPr>
              <a:t>equipment depreciates ¥200 a month.</a:t>
            </a:r>
          </a:p>
          <a:p>
            <a:pPr marL="457200" indent="-457200">
              <a:lnSpc>
                <a:spcPct val="120000"/>
              </a:lnSpc>
              <a:spcBef>
                <a:spcPts val="600"/>
              </a:spcBef>
              <a:buFont typeface="+mj-lt"/>
              <a:buAutoNum type="arabicPeriod" startAt="3"/>
            </a:pPr>
            <a:endParaRPr lang="en-US" sz="1900" dirty="0">
              <a:solidFill>
                <a:schemeClr val="tx1"/>
              </a:solidFill>
              <a:latin typeface="Liberation Sans" panose="020B0604020202020204" pitchFamily="34" charset="0"/>
            </a:endParaRPr>
          </a:p>
          <a:p>
            <a:pPr marL="342900" indent="-342900">
              <a:lnSpc>
                <a:spcPct val="120000"/>
              </a:lnSpc>
              <a:spcBef>
                <a:spcPts val="600"/>
              </a:spcBef>
              <a:buFont typeface="+mj-lt"/>
              <a:buAutoNum type="arabicPeriod" startAt="3"/>
            </a:pPr>
            <a:endParaRPr lang="en-US" sz="1900" dirty="0" smtClean="0">
              <a:solidFill>
                <a:schemeClr val="tx1"/>
              </a:solidFill>
              <a:latin typeface="Liberation Sans" panose="020B0604020202020204" pitchFamily="34" charset="0"/>
            </a:endParaRPr>
          </a:p>
        </p:txBody>
      </p:sp>
      <p:cxnSp>
        <p:nvCxnSpPr>
          <p:cNvPr id="3" name="Straight Connector 2"/>
          <p:cNvCxnSpPr/>
          <p:nvPr/>
        </p:nvCxnSpPr>
        <p:spPr bwMode="auto">
          <a:xfrm>
            <a:off x="7010400" y="2397456"/>
            <a:ext cx="838200" cy="0"/>
          </a:xfrm>
          <a:prstGeom prst="line">
            <a:avLst/>
          </a:prstGeom>
          <a:solidFill>
            <a:schemeClr val="accent1"/>
          </a:solidFill>
          <a:ln w="28575" cap="sq" cmpd="sng" algn="ctr">
            <a:solidFill>
              <a:schemeClr val="tx1"/>
            </a:solidFill>
            <a:prstDash val="solid"/>
            <a:round/>
            <a:headEnd type="none" w="sm" len="sm"/>
            <a:tailEnd type="none" w="sm" len="sm"/>
          </a:ln>
          <a:effectLst/>
        </p:spPr>
      </p:cxnSp>
      <p:cxnSp>
        <p:nvCxnSpPr>
          <p:cNvPr id="22" name="Straight Connector 21"/>
          <p:cNvCxnSpPr/>
          <p:nvPr/>
        </p:nvCxnSpPr>
        <p:spPr bwMode="auto">
          <a:xfrm>
            <a:off x="5867400" y="2397456"/>
            <a:ext cx="838200" cy="0"/>
          </a:xfrm>
          <a:prstGeom prst="line">
            <a:avLst/>
          </a:prstGeom>
          <a:solidFill>
            <a:schemeClr val="accent1"/>
          </a:solidFill>
          <a:ln w="28575" cap="sq" cmpd="sng" algn="ctr">
            <a:solidFill>
              <a:schemeClr val="tx1"/>
            </a:solidFill>
            <a:prstDash val="solid"/>
            <a:round/>
            <a:headEnd type="none" w="sm" len="sm"/>
            <a:tailEnd type="none" w="sm" len="sm"/>
          </a:ln>
          <a:effectLst/>
        </p:spPr>
      </p:cxnSp>
      <p:sp>
        <p:nvSpPr>
          <p:cNvPr id="26" name="TextBox 25"/>
          <p:cNvSpPr txBox="1"/>
          <p:nvPr/>
        </p:nvSpPr>
        <p:spPr>
          <a:xfrm>
            <a:off x="277504" y="397171"/>
            <a:ext cx="8577217"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r>
              <a:rPr lang="en-US" altLang="en-US" dirty="0" smtClean="0">
                <a:solidFill>
                  <a:schemeClr val="accent3"/>
                </a:solidFill>
              </a:rPr>
              <a:t>&gt;</a:t>
            </a:r>
            <a:endParaRPr lang="en-US" altLang="en-US" dirty="0">
              <a:solidFill>
                <a:schemeClr val="accent3"/>
              </a:solidFill>
            </a:endParaRPr>
          </a:p>
        </p:txBody>
      </p:sp>
      <p:sp>
        <p:nvSpPr>
          <p:cNvPr id="27" name="TextBox 26"/>
          <p:cNvSpPr txBox="1"/>
          <p:nvPr/>
        </p:nvSpPr>
        <p:spPr>
          <a:xfrm>
            <a:off x="1107939" y="397171"/>
            <a:ext cx="1711461"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r>
              <a:rPr lang="en-US" sz="3100" dirty="0" smtClean="0"/>
              <a:t>DO IT!</a:t>
            </a:r>
            <a:endParaRPr lang="en-US" sz="3100" dirty="0"/>
          </a:p>
        </p:txBody>
      </p:sp>
      <p:sp>
        <p:nvSpPr>
          <p:cNvPr id="7" name="Rectangle 6"/>
          <p:cNvSpPr/>
          <p:nvPr/>
        </p:nvSpPr>
        <p:spPr>
          <a:xfrm>
            <a:off x="1066800" y="5033326"/>
            <a:ext cx="7239000" cy="838756"/>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120000"/>
              </a:lnSpc>
              <a:spcBef>
                <a:spcPts val="600"/>
              </a:spcBef>
              <a:tabLst>
                <a:tab pos="5310188" algn="r"/>
                <a:tab pos="6518275" algn="r"/>
              </a:tabLst>
            </a:pPr>
            <a:r>
              <a:rPr lang="en-US" sz="1900" dirty="0">
                <a:solidFill>
                  <a:schemeClr val="tx1"/>
                </a:solidFill>
                <a:latin typeface="Liberation Sans" panose="020B0604020202020204" pitchFamily="34" charset="0"/>
              </a:rPr>
              <a:t>Depreciation Expense 	200</a:t>
            </a:r>
          </a:p>
          <a:p>
            <a:pPr marL="457200" indent="-457200">
              <a:lnSpc>
                <a:spcPct val="120000"/>
              </a:lnSpc>
              <a:spcBef>
                <a:spcPts val="600"/>
              </a:spcBef>
              <a:tabLst>
                <a:tab pos="5146675" algn="r"/>
                <a:tab pos="6459538" algn="r"/>
              </a:tabLst>
            </a:pPr>
            <a:r>
              <a:rPr lang="en-US" sz="1900" dirty="0">
                <a:solidFill>
                  <a:schemeClr val="tx1"/>
                </a:solidFill>
                <a:latin typeface="Liberation Sans" panose="020B0604020202020204" pitchFamily="34" charset="0"/>
              </a:rPr>
              <a:t>	Accumulated Depreciation—Equipment 		200</a:t>
            </a:r>
          </a:p>
        </p:txBody>
      </p:sp>
      <p:sp>
        <p:nvSpPr>
          <p:cNvPr id="8"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5</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3746429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ChangeArrowheads="1"/>
          </p:cNvSpPr>
          <p:nvPr/>
        </p:nvSpPr>
        <p:spPr bwMode="auto">
          <a:xfrm>
            <a:off x="609600" y="1219317"/>
            <a:ext cx="8001000" cy="3967240"/>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nSpc>
                <a:spcPct val="120000"/>
              </a:lnSpc>
              <a:spcBef>
                <a:spcPts val="600"/>
              </a:spcBef>
            </a:pPr>
            <a:r>
              <a:rPr lang="en-US" sz="1900" dirty="0">
                <a:solidFill>
                  <a:schemeClr val="tx1"/>
                </a:solidFill>
                <a:latin typeface="Liberation Sans" panose="020B0604020202020204" pitchFamily="34" charset="0"/>
              </a:rPr>
              <a:t>The ledger of </a:t>
            </a:r>
            <a:r>
              <a:rPr lang="en-US" sz="1900" dirty="0" smtClean="0">
                <a:solidFill>
                  <a:schemeClr val="tx1"/>
                </a:solidFill>
                <a:latin typeface="Liberation Sans" panose="020B0604020202020204" pitchFamily="34" charset="0"/>
              </a:rPr>
              <a:t>Zhu Company </a:t>
            </a:r>
            <a:r>
              <a:rPr lang="en-US" sz="1900" dirty="0">
                <a:solidFill>
                  <a:schemeClr val="tx1"/>
                </a:solidFill>
                <a:latin typeface="Liberation Sans" panose="020B0604020202020204" pitchFamily="34" charset="0"/>
              </a:rPr>
              <a:t>on March 31, 2017, includes these selected </a:t>
            </a:r>
            <a:r>
              <a:rPr lang="en-US" sz="1900" dirty="0" smtClean="0">
                <a:solidFill>
                  <a:schemeClr val="tx1"/>
                </a:solidFill>
                <a:latin typeface="Liberation Sans" panose="020B0604020202020204" pitchFamily="34" charset="0"/>
              </a:rPr>
              <a:t>accounts before </a:t>
            </a:r>
            <a:r>
              <a:rPr lang="en-US" sz="1900" dirty="0">
                <a:solidFill>
                  <a:schemeClr val="tx1"/>
                </a:solidFill>
                <a:latin typeface="Liberation Sans" panose="020B0604020202020204" pitchFamily="34" charset="0"/>
              </a:rPr>
              <a:t>adjusting entries are prepared.</a:t>
            </a:r>
          </a:p>
          <a:p>
            <a:pPr>
              <a:lnSpc>
                <a:spcPct val="120000"/>
              </a:lnSpc>
              <a:spcBef>
                <a:spcPts val="600"/>
              </a:spcBef>
              <a:tabLst>
                <a:tab pos="5545138" algn="ctr"/>
                <a:tab pos="6740525" algn="ctr"/>
              </a:tabLst>
            </a:pPr>
            <a:r>
              <a:rPr lang="en-US" sz="1900" dirty="0" smtClean="0">
                <a:solidFill>
                  <a:srgbClr val="CC0000"/>
                </a:solidFill>
                <a:latin typeface="Liberation Sans" panose="020B0604020202020204" pitchFamily="34" charset="0"/>
              </a:rPr>
              <a:t>(amounts in thousands)</a:t>
            </a:r>
            <a:r>
              <a:rPr lang="en-US" sz="1900" dirty="0" smtClean="0">
                <a:solidFill>
                  <a:schemeClr val="tx1"/>
                </a:solidFill>
                <a:latin typeface="Liberation Sans" panose="020B0604020202020204" pitchFamily="34" charset="0"/>
              </a:rPr>
              <a:t>	Debit 	Credit</a:t>
            </a:r>
            <a:endParaRPr lang="en-US" sz="1900" dirty="0">
              <a:solidFill>
                <a:schemeClr val="tx1"/>
              </a:solidFill>
              <a:latin typeface="Liberation Sans" panose="020B0604020202020204" pitchFamily="34" charset="0"/>
            </a:endParaRPr>
          </a:p>
          <a:p>
            <a:pPr indent="231775">
              <a:spcBef>
                <a:spcPts val="600"/>
              </a:spcBef>
              <a:tabLst>
                <a:tab pos="2057400" algn="l"/>
                <a:tab pos="5943600" algn="r"/>
                <a:tab pos="7094538" algn="r"/>
              </a:tabLst>
            </a:pPr>
            <a:r>
              <a:rPr lang="en-US" sz="1900" dirty="0">
                <a:solidFill>
                  <a:schemeClr val="tx1"/>
                </a:solidFill>
                <a:latin typeface="Liberation Sans" panose="020B0604020202020204" pitchFamily="34" charset="0"/>
              </a:rPr>
              <a:t>Prepaid Insurance </a:t>
            </a:r>
            <a:r>
              <a:rPr lang="en-US" sz="1900" dirty="0" smtClean="0">
                <a:solidFill>
                  <a:schemeClr val="tx1"/>
                </a:solidFill>
                <a:latin typeface="Liberation Sans" panose="020B0604020202020204" pitchFamily="34" charset="0"/>
              </a:rPr>
              <a:t>	¥ 3,600</a:t>
            </a:r>
            <a:endParaRPr lang="en-US" sz="1900" dirty="0">
              <a:solidFill>
                <a:schemeClr val="tx1"/>
              </a:solidFill>
              <a:latin typeface="Liberation Sans" panose="020B0604020202020204" pitchFamily="34" charset="0"/>
            </a:endParaRPr>
          </a:p>
          <a:p>
            <a:pPr indent="231775">
              <a:spcBef>
                <a:spcPts val="0"/>
              </a:spcBef>
              <a:tabLst>
                <a:tab pos="2057400" algn="l"/>
                <a:tab pos="5943600" algn="r"/>
                <a:tab pos="7094538" algn="r"/>
              </a:tabLst>
            </a:pPr>
            <a:r>
              <a:rPr lang="en-US" sz="1900" dirty="0">
                <a:solidFill>
                  <a:schemeClr val="tx1"/>
                </a:solidFill>
                <a:latin typeface="Liberation Sans" panose="020B0604020202020204" pitchFamily="34" charset="0"/>
              </a:rPr>
              <a:t>Supplies </a:t>
            </a:r>
            <a:r>
              <a:rPr lang="en-US" sz="1900" dirty="0" smtClean="0">
                <a:solidFill>
                  <a:schemeClr val="tx1"/>
                </a:solidFill>
                <a:latin typeface="Liberation Sans" panose="020B0604020202020204" pitchFamily="34" charset="0"/>
              </a:rPr>
              <a:t>		2,800</a:t>
            </a:r>
            <a:endParaRPr lang="en-US" sz="1900" dirty="0">
              <a:solidFill>
                <a:schemeClr val="tx1"/>
              </a:solidFill>
              <a:latin typeface="Liberation Sans" panose="020B0604020202020204" pitchFamily="34" charset="0"/>
            </a:endParaRPr>
          </a:p>
          <a:p>
            <a:pPr indent="231775">
              <a:spcBef>
                <a:spcPts val="0"/>
              </a:spcBef>
              <a:tabLst>
                <a:tab pos="2057400" algn="l"/>
                <a:tab pos="5943600" algn="r"/>
                <a:tab pos="7094538" algn="r"/>
              </a:tabLst>
            </a:pPr>
            <a:r>
              <a:rPr lang="en-US" sz="1900" dirty="0">
                <a:solidFill>
                  <a:schemeClr val="tx1"/>
                </a:solidFill>
                <a:latin typeface="Liberation Sans" panose="020B0604020202020204" pitchFamily="34" charset="0"/>
              </a:rPr>
              <a:t>Equipment </a:t>
            </a:r>
            <a:r>
              <a:rPr lang="en-US" sz="1900" dirty="0" smtClean="0">
                <a:solidFill>
                  <a:schemeClr val="tx1"/>
                </a:solidFill>
                <a:latin typeface="Liberation Sans" panose="020B0604020202020204" pitchFamily="34" charset="0"/>
              </a:rPr>
              <a:t>		25,000</a:t>
            </a:r>
            <a:endParaRPr lang="en-US" sz="1900" dirty="0">
              <a:solidFill>
                <a:schemeClr val="tx1"/>
              </a:solidFill>
              <a:latin typeface="Liberation Sans" panose="020B0604020202020204" pitchFamily="34" charset="0"/>
            </a:endParaRPr>
          </a:p>
          <a:p>
            <a:pPr indent="231775">
              <a:spcBef>
                <a:spcPts val="0"/>
              </a:spcBef>
              <a:tabLst>
                <a:tab pos="2057400" algn="l"/>
                <a:tab pos="5943600" algn="r"/>
                <a:tab pos="7094538" algn="r"/>
              </a:tabLst>
            </a:pPr>
            <a:r>
              <a:rPr lang="en-US" sz="1900" dirty="0">
                <a:solidFill>
                  <a:schemeClr val="tx1"/>
                </a:solidFill>
                <a:latin typeface="Liberation Sans" panose="020B0604020202020204" pitchFamily="34" charset="0"/>
              </a:rPr>
              <a:t>Accumulated Depreciation—Equipment </a:t>
            </a:r>
            <a:r>
              <a:rPr lang="en-US" sz="1900" dirty="0" smtClean="0">
                <a:solidFill>
                  <a:schemeClr val="tx1"/>
                </a:solidFill>
                <a:latin typeface="Liberation Sans" panose="020B0604020202020204" pitchFamily="34" charset="0"/>
              </a:rPr>
              <a:t>		</a:t>
            </a:r>
            <a:r>
              <a:rPr lang="en-US" sz="1900" dirty="0">
                <a:solidFill>
                  <a:schemeClr val="tx1"/>
                </a:solidFill>
                <a:latin typeface="Liberation Sans" panose="020B0604020202020204" pitchFamily="34" charset="0"/>
              </a:rPr>
              <a:t> ¥ 5,000</a:t>
            </a:r>
          </a:p>
          <a:p>
            <a:pPr indent="231775">
              <a:spcBef>
                <a:spcPts val="0"/>
              </a:spcBef>
              <a:tabLst>
                <a:tab pos="2057400" algn="l"/>
                <a:tab pos="5943600" algn="r"/>
                <a:tab pos="7094538" algn="r"/>
              </a:tabLst>
            </a:pPr>
            <a:r>
              <a:rPr lang="en-US" sz="1900" dirty="0">
                <a:solidFill>
                  <a:schemeClr val="tx1"/>
                </a:solidFill>
                <a:latin typeface="Liberation Sans" panose="020B0604020202020204" pitchFamily="34" charset="0"/>
              </a:rPr>
              <a:t>Unearned Service Revenue </a:t>
            </a:r>
            <a:r>
              <a:rPr lang="en-US" sz="1900" dirty="0" smtClean="0">
                <a:solidFill>
                  <a:schemeClr val="tx1"/>
                </a:solidFill>
                <a:latin typeface="Liberation Sans" panose="020B0604020202020204" pitchFamily="34" charset="0"/>
              </a:rPr>
              <a:t>		9,200</a:t>
            </a:r>
            <a:endParaRPr lang="en-US" sz="1900" dirty="0">
              <a:solidFill>
                <a:schemeClr val="tx1"/>
              </a:solidFill>
              <a:latin typeface="Liberation Sans" panose="020B0604020202020204" pitchFamily="34" charset="0"/>
            </a:endParaRPr>
          </a:p>
          <a:p>
            <a:pPr>
              <a:lnSpc>
                <a:spcPct val="120000"/>
              </a:lnSpc>
              <a:spcBef>
                <a:spcPts val="600"/>
              </a:spcBef>
            </a:pPr>
            <a:r>
              <a:rPr lang="en-US" sz="1900" dirty="0">
                <a:solidFill>
                  <a:schemeClr val="tx1"/>
                </a:solidFill>
                <a:latin typeface="Liberation Sans" panose="020B0604020202020204" pitchFamily="34" charset="0"/>
              </a:rPr>
              <a:t>Prepare the adjusting entries for the month of March.</a:t>
            </a:r>
            <a:endParaRPr lang="en-US" altLang="en-US" sz="1900" dirty="0">
              <a:solidFill>
                <a:schemeClr val="tx1"/>
              </a:solidFill>
              <a:latin typeface="Liberation Sans" panose="020B0604020202020204" pitchFamily="34" charset="0"/>
            </a:endParaRPr>
          </a:p>
          <a:p>
            <a:pPr marL="457200" indent="-457200">
              <a:lnSpc>
                <a:spcPct val="120000"/>
              </a:lnSpc>
              <a:spcBef>
                <a:spcPts val="600"/>
              </a:spcBef>
              <a:buFont typeface="+mj-lt"/>
              <a:buAutoNum type="arabicPeriod" startAt="4"/>
            </a:pPr>
            <a:r>
              <a:rPr lang="en-US" sz="1900" dirty="0" smtClean="0">
                <a:solidFill>
                  <a:schemeClr val="tx1"/>
                </a:solidFill>
                <a:latin typeface="Liberation Sans" panose="020B0604020202020204" pitchFamily="34" charset="0"/>
              </a:rPr>
              <a:t>One-half </a:t>
            </a:r>
            <a:r>
              <a:rPr lang="en-US" sz="1900" dirty="0">
                <a:solidFill>
                  <a:schemeClr val="tx1"/>
                </a:solidFill>
                <a:latin typeface="Liberation Sans" panose="020B0604020202020204" pitchFamily="34" charset="0"/>
              </a:rPr>
              <a:t>of the unearned service revenue was performed in March</a:t>
            </a:r>
            <a:r>
              <a:rPr lang="en-US" sz="1900" dirty="0" smtClean="0">
                <a:solidFill>
                  <a:schemeClr val="tx1"/>
                </a:solidFill>
                <a:latin typeface="Liberation Sans" panose="020B0604020202020204" pitchFamily="34" charset="0"/>
              </a:rPr>
              <a:t>.</a:t>
            </a:r>
          </a:p>
        </p:txBody>
      </p:sp>
      <p:cxnSp>
        <p:nvCxnSpPr>
          <p:cNvPr id="3" name="Straight Connector 2"/>
          <p:cNvCxnSpPr/>
          <p:nvPr/>
        </p:nvCxnSpPr>
        <p:spPr bwMode="auto">
          <a:xfrm>
            <a:off x="7010400" y="2397456"/>
            <a:ext cx="838200" cy="0"/>
          </a:xfrm>
          <a:prstGeom prst="line">
            <a:avLst/>
          </a:prstGeom>
          <a:solidFill>
            <a:schemeClr val="accent1"/>
          </a:solidFill>
          <a:ln w="28575" cap="sq" cmpd="sng" algn="ctr">
            <a:solidFill>
              <a:schemeClr val="tx1"/>
            </a:solidFill>
            <a:prstDash val="solid"/>
            <a:round/>
            <a:headEnd type="none" w="sm" len="sm"/>
            <a:tailEnd type="none" w="sm" len="sm"/>
          </a:ln>
          <a:effectLst/>
        </p:spPr>
      </p:cxnSp>
      <p:cxnSp>
        <p:nvCxnSpPr>
          <p:cNvPr id="22" name="Straight Connector 21"/>
          <p:cNvCxnSpPr/>
          <p:nvPr/>
        </p:nvCxnSpPr>
        <p:spPr bwMode="auto">
          <a:xfrm>
            <a:off x="5867400" y="2397456"/>
            <a:ext cx="838200" cy="0"/>
          </a:xfrm>
          <a:prstGeom prst="line">
            <a:avLst/>
          </a:prstGeom>
          <a:solidFill>
            <a:schemeClr val="accent1"/>
          </a:solidFill>
          <a:ln w="28575" cap="sq" cmpd="sng" algn="ctr">
            <a:solidFill>
              <a:schemeClr val="tx1"/>
            </a:solidFill>
            <a:prstDash val="solid"/>
            <a:round/>
            <a:headEnd type="none" w="sm" len="sm"/>
            <a:tailEnd type="none" w="sm" len="sm"/>
          </a:ln>
          <a:effectLst/>
        </p:spPr>
      </p:cxnSp>
      <p:sp>
        <p:nvSpPr>
          <p:cNvPr id="26" name="TextBox 25"/>
          <p:cNvSpPr txBox="1"/>
          <p:nvPr/>
        </p:nvSpPr>
        <p:spPr>
          <a:xfrm>
            <a:off x="277504" y="397171"/>
            <a:ext cx="8577217"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r>
              <a:rPr lang="en-US" altLang="en-US" dirty="0" smtClean="0">
                <a:solidFill>
                  <a:schemeClr val="accent3"/>
                </a:solidFill>
              </a:rPr>
              <a:t>&gt;</a:t>
            </a:r>
            <a:endParaRPr lang="en-US" altLang="en-US" dirty="0">
              <a:solidFill>
                <a:schemeClr val="accent3"/>
              </a:solidFill>
            </a:endParaRPr>
          </a:p>
        </p:txBody>
      </p:sp>
      <p:sp>
        <p:nvSpPr>
          <p:cNvPr id="27" name="TextBox 26"/>
          <p:cNvSpPr txBox="1"/>
          <p:nvPr/>
        </p:nvSpPr>
        <p:spPr>
          <a:xfrm>
            <a:off x="1107939" y="397171"/>
            <a:ext cx="1711461"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r>
              <a:rPr lang="en-US" sz="3100" dirty="0" smtClean="0"/>
              <a:t>DO IT!</a:t>
            </a:r>
            <a:endParaRPr lang="en-US" sz="3100" dirty="0"/>
          </a:p>
        </p:txBody>
      </p:sp>
      <p:sp>
        <p:nvSpPr>
          <p:cNvPr id="7" name="Rectangle 6"/>
          <p:cNvSpPr/>
          <p:nvPr/>
        </p:nvSpPr>
        <p:spPr>
          <a:xfrm>
            <a:off x="1066800" y="5257800"/>
            <a:ext cx="7239000" cy="874022"/>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120000"/>
              </a:lnSpc>
              <a:spcBef>
                <a:spcPts val="600"/>
              </a:spcBef>
              <a:tabLst>
                <a:tab pos="5310188" algn="r"/>
                <a:tab pos="6518275" algn="r"/>
              </a:tabLst>
            </a:pPr>
            <a:r>
              <a:rPr lang="en-US" sz="2000" dirty="0">
                <a:solidFill>
                  <a:schemeClr val="tx1"/>
                </a:solidFill>
                <a:latin typeface="Liberation Sans" panose="020B0604020202020204" pitchFamily="34" charset="0"/>
              </a:rPr>
              <a:t>Unearned Service Revenue	4,600</a:t>
            </a:r>
          </a:p>
          <a:p>
            <a:pPr marL="457200" indent="-457200">
              <a:lnSpc>
                <a:spcPct val="120000"/>
              </a:lnSpc>
              <a:spcBef>
                <a:spcPts val="600"/>
              </a:spcBef>
              <a:tabLst>
                <a:tab pos="5146675" algn="r"/>
                <a:tab pos="6459538" algn="r"/>
              </a:tabLst>
            </a:pPr>
            <a:r>
              <a:rPr lang="en-US" sz="2000" dirty="0">
                <a:solidFill>
                  <a:schemeClr val="tx1"/>
                </a:solidFill>
                <a:latin typeface="Liberation Sans" panose="020B0604020202020204" pitchFamily="34" charset="0"/>
              </a:rPr>
              <a:t>	Service Revenue		4,600</a:t>
            </a:r>
          </a:p>
        </p:txBody>
      </p:sp>
      <p:sp>
        <p:nvSpPr>
          <p:cNvPr id="8"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5</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92444588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609600" y="1295400"/>
            <a:ext cx="8001000" cy="3683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spcBef>
                <a:spcPct val="20000"/>
              </a:spcBef>
              <a:buClr>
                <a:schemeClr val="accent2"/>
              </a:buClr>
              <a:buSzPct val="75000"/>
              <a:buFont typeface="Wingdings" pitchFamily="2" charset="2"/>
              <a:buChar char="l"/>
              <a:tabLst>
                <a:tab pos="1371600" algn="l"/>
              </a:tabLst>
              <a:defRPr sz="2800" b="1">
                <a:solidFill>
                  <a:schemeClr val="bg2"/>
                </a:solidFill>
                <a:latin typeface="Arial" charset="0"/>
              </a:defRPr>
            </a:lvl1pPr>
            <a:lvl2pPr marL="685800" indent="-457200">
              <a:spcBef>
                <a:spcPct val="20000"/>
              </a:spcBef>
              <a:buClr>
                <a:schemeClr val="accent2"/>
              </a:buClr>
              <a:buSzPct val="75000"/>
              <a:buFont typeface="Wingdings" pitchFamily="2" charset="2"/>
              <a:buChar char="l"/>
              <a:tabLst>
                <a:tab pos="1371600" algn="l"/>
              </a:tabLst>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tabLst>
                <a:tab pos="1371600" algn="l"/>
              </a:tabLst>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tabLst>
                <a:tab pos="1371600" algn="l"/>
              </a:tabLst>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tabLst>
                <a:tab pos="1371600" algn="l"/>
              </a:tabLst>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tabLst>
                <a:tab pos="1371600" algn="l"/>
              </a:tabLst>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tabLst>
                <a:tab pos="1371600" algn="l"/>
              </a:tabLst>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tabLst>
                <a:tab pos="1371600" algn="l"/>
              </a:tabLst>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tabLst>
                <a:tab pos="1371600" algn="l"/>
              </a:tabLst>
              <a:defRPr sz="2000" b="1">
                <a:solidFill>
                  <a:schemeClr val="bg2"/>
                </a:solidFill>
                <a:latin typeface="Arial" charset="0"/>
              </a:defRPr>
            </a:lvl9pPr>
          </a:lstStyle>
          <a:p>
            <a:pPr>
              <a:lnSpc>
                <a:spcPct val="125000"/>
              </a:lnSpc>
              <a:spcBef>
                <a:spcPct val="40000"/>
              </a:spcBef>
              <a:buClrTx/>
              <a:buSzPct val="80000"/>
              <a:buFontTx/>
              <a:buNone/>
            </a:pPr>
            <a:r>
              <a:rPr lang="en-US" altLang="en-US" sz="2300" dirty="0">
                <a:solidFill>
                  <a:schemeClr val="tx1"/>
                </a:solidFill>
                <a:latin typeface="Liberation Sans" panose="020B0604020202020204" pitchFamily="34" charset="0"/>
              </a:rPr>
              <a:t>Accruals </a:t>
            </a:r>
            <a:r>
              <a:rPr lang="en-US" altLang="en-US" sz="2300" b="0" dirty="0">
                <a:solidFill>
                  <a:schemeClr val="tx1"/>
                </a:solidFill>
                <a:latin typeface="Liberation Sans" panose="020B0604020202020204" pitchFamily="34" charset="0"/>
              </a:rPr>
              <a:t>are made to record </a:t>
            </a:r>
          </a:p>
          <a:p>
            <a:pPr lvl="1">
              <a:lnSpc>
                <a:spcPct val="125000"/>
              </a:lnSpc>
              <a:spcBef>
                <a:spcPct val="60000"/>
              </a:spcBef>
              <a:buClr>
                <a:srgbClr val="CC0000"/>
              </a:buClr>
              <a:buSzPct val="80000"/>
              <a:buFont typeface="Wingdings" pitchFamily="2" charset="2"/>
              <a:buChar char="u"/>
            </a:pPr>
            <a:r>
              <a:rPr lang="en-US" altLang="en-US" sz="2200" b="0" dirty="0">
                <a:solidFill>
                  <a:schemeClr val="tx1"/>
                </a:solidFill>
                <a:latin typeface="Liberation Sans" panose="020B0604020202020204" pitchFamily="34" charset="0"/>
              </a:rPr>
              <a:t>Revenues for services performed but not </a:t>
            </a:r>
            <a:endParaRPr lang="en-US" altLang="en-US" sz="2200" b="0" dirty="0" smtClean="0">
              <a:solidFill>
                <a:schemeClr val="tx1"/>
              </a:solidFill>
              <a:latin typeface="Liberation Sans" panose="020B0604020202020204" pitchFamily="34" charset="0"/>
            </a:endParaRPr>
          </a:p>
          <a:p>
            <a:pPr marL="679450" lvl="1" indent="0">
              <a:lnSpc>
                <a:spcPct val="125000"/>
              </a:lnSpc>
              <a:spcBef>
                <a:spcPts val="0"/>
              </a:spcBef>
              <a:buClr>
                <a:srgbClr val="CC0000"/>
              </a:buClr>
              <a:buSzPct val="80000"/>
              <a:buNone/>
            </a:pPr>
            <a:r>
              <a:rPr lang="en-US" altLang="en-US" sz="2200" b="0" dirty="0" smtClean="0">
                <a:solidFill>
                  <a:schemeClr val="tx1"/>
                </a:solidFill>
                <a:latin typeface="Liberation Sans" panose="020B0604020202020204" pitchFamily="34" charset="0"/>
              </a:rPr>
              <a:t>yet </a:t>
            </a:r>
            <a:r>
              <a:rPr lang="en-US" altLang="en-US" sz="2200" b="0" dirty="0">
                <a:solidFill>
                  <a:schemeClr val="tx1"/>
                </a:solidFill>
                <a:latin typeface="Liberation Sans" panose="020B0604020202020204" pitchFamily="34" charset="0"/>
              </a:rPr>
              <a:t>recorded at the statement date </a:t>
            </a:r>
            <a:endParaRPr lang="en-US" altLang="en-US" sz="2200" b="0" dirty="0" smtClean="0">
              <a:solidFill>
                <a:schemeClr val="tx1"/>
              </a:solidFill>
              <a:latin typeface="Liberation Sans" panose="020B0604020202020204" pitchFamily="34" charset="0"/>
            </a:endParaRPr>
          </a:p>
          <a:p>
            <a:pPr marL="679450" lvl="1" indent="0">
              <a:lnSpc>
                <a:spcPct val="125000"/>
              </a:lnSpc>
              <a:spcBef>
                <a:spcPts val="0"/>
              </a:spcBef>
              <a:buClr>
                <a:srgbClr val="CC0000"/>
              </a:buClr>
              <a:buSzPct val="80000"/>
              <a:buNone/>
            </a:pPr>
            <a:r>
              <a:rPr lang="en-US" altLang="en-US" sz="2200" b="0" dirty="0" smtClean="0">
                <a:solidFill>
                  <a:schemeClr val="tx1"/>
                </a:solidFill>
                <a:latin typeface="Liberation Sans" panose="020B0604020202020204" pitchFamily="34" charset="0"/>
              </a:rPr>
              <a:t>(</a:t>
            </a:r>
            <a:r>
              <a:rPr lang="en-US" altLang="en-US" sz="2200" dirty="0">
                <a:solidFill>
                  <a:srgbClr val="000099"/>
                </a:solidFill>
                <a:latin typeface="Liberation Sans" panose="020B0604020202020204" pitchFamily="34" charset="0"/>
              </a:rPr>
              <a:t>accrued revenues</a:t>
            </a:r>
            <a:r>
              <a:rPr lang="en-US" altLang="en-US" sz="2200" b="0" dirty="0">
                <a:solidFill>
                  <a:schemeClr val="tx1"/>
                </a:solidFill>
                <a:latin typeface="Liberation Sans" panose="020B0604020202020204" pitchFamily="34" charset="0"/>
              </a:rPr>
              <a:t>). </a:t>
            </a:r>
          </a:p>
          <a:p>
            <a:pPr>
              <a:lnSpc>
                <a:spcPct val="125000"/>
              </a:lnSpc>
              <a:spcBef>
                <a:spcPct val="60000"/>
              </a:spcBef>
              <a:buClrTx/>
              <a:buSzPct val="80000"/>
              <a:buFontTx/>
              <a:buNone/>
            </a:pPr>
            <a:r>
              <a:rPr lang="en-US" altLang="en-US" sz="2200" b="0" dirty="0">
                <a:solidFill>
                  <a:schemeClr val="tx1"/>
                </a:solidFill>
                <a:latin typeface="Liberation Sans" panose="020B0604020202020204" pitchFamily="34" charset="0"/>
              </a:rPr>
              <a:t>	</a:t>
            </a:r>
            <a:r>
              <a:rPr lang="en-US" altLang="en-US" sz="2200" i="1" dirty="0">
                <a:solidFill>
                  <a:srgbClr val="CC0000"/>
                </a:solidFill>
                <a:latin typeface="Liberation Sans" panose="020B0604020202020204" pitchFamily="34" charset="0"/>
              </a:rPr>
              <a:t>OR</a:t>
            </a:r>
            <a:r>
              <a:rPr lang="en-US" altLang="en-US" sz="2200" i="1" dirty="0">
                <a:solidFill>
                  <a:srgbClr val="800000"/>
                </a:solidFill>
                <a:latin typeface="Liberation Sans" panose="020B0604020202020204" pitchFamily="34" charset="0"/>
              </a:rPr>
              <a:t> </a:t>
            </a:r>
          </a:p>
          <a:p>
            <a:pPr lvl="1">
              <a:lnSpc>
                <a:spcPct val="125000"/>
              </a:lnSpc>
              <a:spcBef>
                <a:spcPct val="60000"/>
              </a:spcBef>
              <a:buClr>
                <a:srgbClr val="CC0000"/>
              </a:buClr>
              <a:buSzPct val="80000"/>
              <a:buFont typeface="Wingdings" pitchFamily="2" charset="2"/>
              <a:buChar char="u"/>
            </a:pPr>
            <a:r>
              <a:rPr lang="en-US" altLang="en-US" sz="2200" b="0" dirty="0">
                <a:solidFill>
                  <a:schemeClr val="tx1"/>
                </a:solidFill>
                <a:latin typeface="Liberation Sans" panose="020B0604020202020204" pitchFamily="34" charset="0"/>
              </a:rPr>
              <a:t>Expenses incurred but not yet paid or recorded at the statement date (</a:t>
            </a:r>
            <a:r>
              <a:rPr lang="en-US" altLang="en-US" sz="2200" dirty="0">
                <a:solidFill>
                  <a:srgbClr val="000099"/>
                </a:solidFill>
                <a:latin typeface="Liberation Sans" panose="020B0604020202020204" pitchFamily="34" charset="0"/>
              </a:rPr>
              <a:t>accrued expenses</a:t>
            </a:r>
            <a:r>
              <a:rPr lang="en-US" altLang="en-US" sz="2200" b="0" dirty="0">
                <a:solidFill>
                  <a:schemeClr val="tx1"/>
                </a:solidFill>
                <a:latin typeface="Liberation Sans" panose="020B0604020202020204" pitchFamily="34" charset="0"/>
              </a:rPr>
              <a:t>).</a:t>
            </a:r>
          </a:p>
        </p:txBody>
      </p:sp>
      <p:sp>
        <p:nvSpPr>
          <p:cNvPr id="10" name="Rectangle 9"/>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CC0000"/>
                </a:solidFill>
                <a:latin typeface="Liberation Sans" panose="020B0604020202020204" pitchFamily="34" charset="0"/>
              </a:rPr>
              <a:t>Adjusting Entries for Accruals</a:t>
            </a:r>
            <a:endParaRPr lang="en-US" altLang="en-US" sz="3200" dirty="0">
              <a:solidFill>
                <a:srgbClr val="CC0000"/>
              </a:solidFill>
              <a:latin typeface="Liberation Sans" panose="020B0604020202020204" pitchFamily="34" charset="0"/>
            </a:endParaRPr>
          </a:p>
        </p:txBody>
      </p:sp>
      <p:cxnSp>
        <p:nvCxnSpPr>
          <p:cNvPr id="11" name="Straight Connector 10"/>
          <p:cNvCxnSpPr/>
          <p:nvPr/>
        </p:nvCxnSpPr>
        <p:spPr bwMode="auto">
          <a:xfrm>
            <a:off x="6934200" y="990600"/>
            <a:ext cx="0" cy="1429034"/>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12" name="Rectangle 11"/>
          <p:cNvSpPr/>
          <p:nvPr/>
        </p:nvSpPr>
        <p:spPr>
          <a:xfrm>
            <a:off x="6987222" y="1068050"/>
            <a:ext cx="2004378" cy="1446550"/>
          </a:xfrm>
          <a:prstGeom prst="rect">
            <a:avLst/>
          </a:prstGeom>
          <a:solidFill>
            <a:schemeClr val="accent3"/>
          </a:solidFill>
        </p:spPr>
        <p:txBody>
          <a:bodyPr wrap="square">
            <a:spAutoFit/>
          </a:bodyPr>
          <a:lstStyle/>
          <a:p>
            <a:pPr algn="l"/>
            <a:r>
              <a:rPr lang="en-US" sz="2000" b="1" dirty="0" smtClean="0">
                <a:solidFill>
                  <a:srgbClr val="FF3300"/>
                </a:solidFill>
                <a:latin typeface="Liberation Sans" panose="020B0604020202020204" pitchFamily="34" charset="0"/>
              </a:rPr>
              <a:t>Learning Objective </a:t>
            </a:r>
            <a:r>
              <a:rPr lang="en-US" sz="2000" dirty="0">
                <a:solidFill>
                  <a:srgbClr val="FF3300"/>
                </a:solidFill>
                <a:latin typeface="Liberation Sans" panose="020B0604020202020204" pitchFamily="34" charset="0"/>
              </a:rPr>
              <a:t>6</a:t>
            </a:r>
            <a:r>
              <a:rPr lang="en-US" sz="2000" b="1" dirty="0" smtClean="0">
                <a:solidFill>
                  <a:srgbClr val="FF3300"/>
                </a:solidFill>
                <a:latin typeface="Liberation Sans" panose="020B0604020202020204" pitchFamily="34" charset="0"/>
              </a:rPr>
              <a:t> </a:t>
            </a:r>
            <a:r>
              <a:rPr lang="en-US" sz="1600" b="1" dirty="0" smtClean="0">
                <a:solidFill>
                  <a:srgbClr val="FF3300"/>
                </a:solidFill>
                <a:latin typeface="Liberation Sans" panose="020B0604020202020204" pitchFamily="34" charset="0"/>
              </a:rPr>
              <a:t> </a:t>
            </a:r>
            <a:r>
              <a:rPr lang="en-US" sz="1600" dirty="0" smtClean="0">
                <a:solidFill>
                  <a:schemeClr val="tx1"/>
                </a:solidFill>
                <a:latin typeface="Liberation Sans" panose="020B0604020202020204" pitchFamily="34" charset="0"/>
              </a:rPr>
              <a:t>Prepare adjusting entries for accruals.</a:t>
            </a:r>
            <a:endParaRPr lang="en-US" sz="1600" b="1" dirty="0">
              <a:solidFill>
                <a:schemeClr val="tx1"/>
              </a:solidFill>
              <a:latin typeface="Liberation Sans" panose="020B0604020202020204" pitchFamily="34" charset="0"/>
            </a:endParaRPr>
          </a:p>
        </p:txBody>
      </p:sp>
      <p:sp>
        <p:nvSpPr>
          <p:cNvPr id="13" name="Line 1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4"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6</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body" idx="4294967295"/>
          </p:nvPr>
        </p:nvSpPr>
        <p:spPr>
          <a:xfrm>
            <a:off x="533400" y="1295400"/>
            <a:ext cx="8077200" cy="9144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marL="0" indent="0">
              <a:lnSpc>
                <a:spcPct val="110000"/>
              </a:lnSpc>
              <a:buClr>
                <a:srgbClr val="006666"/>
              </a:buClr>
              <a:buSzTx/>
              <a:buFont typeface="Monotype Sorts" pitchFamily="2" charset="2"/>
              <a:buNone/>
            </a:pPr>
            <a:r>
              <a:rPr lang="en-US" altLang="en-US" sz="2200" b="0" dirty="0" smtClean="0">
                <a:effectLst/>
                <a:latin typeface="Liberation Sans" panose="020B0604020202020204" pitchFamily="34" charset="0"/>
              </a:rPr>
              <a:t>Revenues for services performed but not yet received in cash or recorded.</a:t>
            </a:r>
          </a:p>
        </p:txBody>
      </p:sp>
      <p:sp>
        <p:nvSpPr>
          <p:cNvPr id="44035" name="Rectangle 6"/>
          <p:cNvSpPr>
            <a:spLocks noChangeArrowheads="1"/>
          </p:cNvSpPr>
          <p:nvPr/>
        </p:nvSpPr>
        <p:spPr bwMode="auto">
          <a:xfrm>
            <a:off x="762000" y="3951288"/>
            <a:ext cx="3048000" cy="860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accent2"/>
              </a:buClr>
              <a:buSzPct val="75000"/>
              <a:buFont typeface="Wingdings" pitchFamily="2" charset="2"/>
              <a:buChar char="l"/>
              <a:defRPr sz="2800" b="1">
                <a:solidFill>
                  <a:schemeClr val="bg2"/>
                </a:solidFill>
                <a:latin typeface="Arial" charset="0"/>
              </a:defRPr>
            </a:lvl1pPr>
            <a:lvl2pPr marL="571500" indent="-45720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lvl="1">
              <a:spcAft>
                <a:spcPct val="20000"/>
              </a:spcAft>
              <a:buClr>
                <a:srgbClr val="CC0000"/>
              </a:buClr>
              <a:buSzPct val="80000"/>
              <a:buFont typeface="Wingdings" pitchFamily="2" charset="2"/>
              <a:buChar char="u"/>
            </a:pPr>
            <a:r>
              <a:rPr lang="en-US" altLang="en-US" sz="2100" b="0" dirty="0">
                <a:latin typeface="Liberation Sans" panose="020B0604020202020204" pitchFamily="34" charset="0"/>
              </a:rPr>
              <a:t>Rent</a:t>
            </a:r>
          </a:p>
          <a:p>
            <a:pPr lvl="1">
              <a:spcAft>
                <a:spcPct val="20000"/>
              </a:spcAft>
              <a:buClr>
                <a:srgbClr val="CC0000"/>
              </a:buClr>
              <a:buSzPct val="80000"/>
              <a:buFont typeface="Wingdings" pitchFamily="2" charset="2"/>
              <a:buChar char="u"/>
            </a:pPr>
            <a:r>
              <a:rPr lang="en-US" altLang="en-US" sz="2100" b="0" dirty="0">
                <a:latin typeface="Liberation Sans" panose="020B0604020202020204" pitchFamily="34" charset="0"/>
              </a:rPr>
              <a:t>Interest</a:t>
            </a:r>
          </a:p>
        </p:txBody>
      </p:sp>
      <p:sp>
        <p:nvSpPr>
          <p:cNvPr id="44036" name="Rectangle 12"/>
          <p:cNvSpPr>
            <a:spLocks noChangeArrowheads="1"/>
          </p:cNvSpPr>
          <p:nvPr/>
        </p:nvSpPr>
        <p:spPr bwMode="auto">
          <a:xfrm>
            <a:off x="2895600" y="3930650"/>
            <a:ext cx="48006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accent2"/>
              </a:buClr>
              <a:buSzPct val="75000"/>
              <a:buFont typeface="Wingdings" pitchFamily="2" charset="2"/>
              <a:buChar char="l"/>
              <a:defRPr sz="2800" b="1">
                <a:solidFill>
                  <a:schemeClr val="bg2"/>
                </a:solidFill>
                <a:latin typeface="Arial" charset="0"/>
              </a:defRPr>
            </a:lvl1pPr>
            <a:lvl2pPr marL="571500" indent="-45720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lvl="1">
              <a:spcAft>
                <a:spcPct val="20000"/>
              </a:spcAft>
              <a:buClr>
                <a:srgbClr val="CC0000"/>
              </a:buClr>
              <a:buSzPct val="80000"/>
              <a:buFont typeface="Wingdings" pitchFamily="2" charset="2"/>
              <a:buChar char="u"/>
            </a:pPr>
            <a:r>
              <a:rPr lang="en-US" altLang="en-US" sz="2100" b="0" dirty="0">
                <a:latin typeface="Liberation Sans" panose="020B0604020202020204" pitchFamily="34" charset="0"/>
              </a:rPr>
              <a:t>Services performed</a:t>
            </a:r>
          </a:p>
        </p:txBody>
      </p:sp>
      <p:sp>
        <p:nvSpPr>
          <p:cNvPr id="44037" name="Rectangle 13"/>
          <p:cNvSpPr>
            <a:spLocks noChangeArrowheads="1"/>
          </p:cNvSpPr>
          <p:nvPr/>
        </p:nvSpPr>
        <p:spPr bwMode="auto">
          <a:xfrm>
            <a:off x="609600" y="3429000"/>
            <a:ext cx="6324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a:spAutoFit/>
          </a:bodyPr>
          <a:lstStyle>
            <a:lvl1pPr marL="457200" indent="-457200">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spcAft>
                <a:spcPct val="20000"/>
              </a:spcAft>
              <a:buClrTx/>
              <a:buSzPct val="80000"/>
              <a:buFontTx/>
              <a:buNone/>
            </a:pPr>
            <a:r>
              <a:rPr lang="en-US" altLang="en-US" sz="2200" b="0" dirty="0">
                <a:latin typeface="Liberation Sans" panose="020B0604020202020204" pitchFamily="34" charset="0"/>
              </a:rPr>
              <a:t>Accrued revenues often occur in regard to:</a:t>
            </a:r>
          </a:p>
        </p:txBody>
      </p:sp>
      <p:sp>
        <p:nvSpPr>
          <p:cNvPr id="38919" name="Line 11"/>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3"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006600"/>
                </a:solidFill>
                <a:latin typeface="Liberation Sans" panose="020B0604020202020204" pitchFamily="34" charset="0"/>
              </a:rPr>
              <a:t>ACCRUED REVENUES</a:t>
            </a:r>
            <a:endParaRPr lang="en-US" altLang="en-US" sz="3200" dirty="0">
              <a:solidFill>
                <a:srgbClr val="006600"/>
              </a:solidFill>
              <a:latin typeface="Liberation Sans" panose="020B0604020202020204" pitchFamily="34" charset="0"/>
            </a:endParaRPr>
          </a:p>
        </p:txBody>
      </p:sp>
      <p:sp>
        <p:nvSpPr>
          <p:cNvPr id="14" name="Text Box 7"/>
          <p:cNvSpPr txBox="1">
            <a:spLocks noChangeArrowheads="1"/>
          </p:cNvSpPr>
          <p:nvPr/>
        </p:nvSpPr>
        <p:spPr bwMode="auto">
          <a:xfrm>
            <a:off x="4038600" y="2505456"/>
            <a:ext cx="1447800"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defPPr>
              <a:defRPr lang="en-US"/>
            </a:defPPr>
            <a:lvl1pPr marL="457200" indent="-457200" algn="ctr">
              <a:spcBef>
                <a:spcPct val="50000"/>
              </a:spcBef>
              <a:defRPr sz="2300">
                <a:solidFill>
                  <a:srgbClr val="800000"/>
                </a:solidFill>
                <a:latin typeface="Liberation Sans" panose="020B0604020202020204" pitchFamily="34" charset="0"/>
                <a:cs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solidFill>
                  <a:srgbClr val="CC0000"/>
                </a:solidFill>
              </a:rPr>
              <a:t>BEFORE</a:t>
            </a:r>
          </a:p>
        </p:txBody>
      </p:sp>
      <p:sp>
        <p:nvSpPr>
          <p:cNvPr id="15" name="Text Box 11"/>
          <p:cNvSpPr txBox="1">
            <a:spLocks noChangeArrowheads="1"/>
          </p:cNvSpPr>
          <p:nvPr/>
        </p:nvSpPr>
        <p:spPr bwMode="auto">
          <a:xfrm>
            <a:off x="5562600" y="2486025"/>
            <a:ext cx="2438400" cy="492443"/>
          </a:xfrm>
          <a:prstGeom prst="rect">
            <a:avLst/>
          </a:prstGeom>
          <a:solidFill>
            <a:srgbClr val="FFFF99"/>
          </a:solidFill>
          <a:ln w="28575">
            <a:solidFill>
              <a:schemeClr val="tx1"/>
            </a:solidFill>
            <a:miter lim="800000"/>
            <a:headEnd/>
            <a:tailEnd/>
          </a:ln>
          <a:effectLst>
            <a:innerShdw blurRad="114300">
              <a:prstClr val="black"/>
            </a:innerShdw>
          </a:effectLst>
        </p:spPr>
        <p:txBody>
          <a:bodyPr bIns="91440">
            <a:spAutoFit/>
          </a:bodyPr>
          <a:lstStyle>
            <a:defPPr>
              <a:defRPr lang="en-US"/>
            </a:defPPr>
            <a:lvl1pPr marL="457200" indent="-457200" algn="ctr">
              <a:defRPr sz="2300">
                <a:solidFill>
                  <a:schemeClr val="tx1"/>
                </a:solidFill>
                <a:latin typeface="Liberation Sans" panose="020B0604020202020204" pitchFamily="34" charset="0"/>
                <a:cs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Cash Receipt</a:t>
            </a:r>
          </a:p>
        </p:txBody>
      </p:sp>
      <p:sp>
        <p:nvSpPr>
          <p:cNvPr id="16" name="Text Box 12"/>
          <p:cNvSpPr txBox="1">
            <a:spLocks noChangeArrowheads="1"/>
          </p:cNvSpPr>
          <p:nvPr/>
        </p:nvSpPr>
        <p:spPr bwMode="auto">
          <a:xfrm>
            <a:off x="838200" y="2486025"/>
            <a:ext cx="3135313" cy="492443"/>
          </a:xfrm>
          <a:prstGeom prst="rect">
            <a:avLst/>
          </a:prstGeom>
          <a:solidFill>
            <a:srgbClr val="FFFF99"/>
          </a:solidFill>
          <a:ln w="28575">
            <a:solidFill>
              <a:schemeClr val="tx1"/>
            </a:solidFill>
            <a:miter lim="800000"/>
            <a:headEnd/>
            <a:tailEnd/>
          </a:ln>
          <a:effectLst>
            <a:innerShdw blurRad="114300">
              <a:prstClr val="black"/>
            </a:innerShdw>
          </a:effectLst>
        </p:spPr>
        <p:txBody>
          <a:bodyPr bIns="91440">
            <a:spAutoFit/>
          </a:bodyPr>
          <a:lstStyle>
            <a:defPPr>
              <a:defRPr lang="en-US"/>
            </a:defPPr>
            <a:lvl1pPr marL="457200" indent="-457200" algn="ctr">
              <a:defRPr sz="2300">
                <a:solidFill>
                  <a:schemeClr val="tx1"/>
                </a:solidFill>
                <a:latin typeface="Liberation Sans" panose="020B0604020202020204" pitchFamily="34" charset="0"/>
                <a:cs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Revenue Recorded</a:t>
            </a:r>
          </a:p>
        </p:txBody>
      </p:sp>
      <p:sp>
        <p:nvSpPr>
          <p:cNvPr id="17"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6</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050"/>
          <p:cNvSpPr txBox="1">
            <a:spLocks noChangeArrowheads="1"/>
          </p:cNvSpPr>
          <p:nvPr/>
        </p:nvSpPr>
        <p:spPr bwMode="auto">
          <a:xfrm>
            <a:off x="609600" y="1295400"/>
            <a:ext cx="8001000" cy="236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Lst>
        </p:spPr>
        <p:txBody>
          <a:bodyPr>
            <a:spAutoFit/>
          </a:bodyPr>
          <a:lstStyle>
            <a:lvl1pPr marL="457200" indent="-457200">
              <a:spcBef>
                <a:spcPct val="20000"/>
              </a:spcBef>
              <a:buClr>
                <a:schemeClr val="accent2"/>
              </a:buClr>
              <a:buSzPct val="75000"/>
              <a:buFont typeface="Wingdings" pitchFamily="2" charset="2"/>
              <a:buChar char="l"/>
              <a:defRPr sz="2800" b="1">
                <a:solidFill>
                  <a:schemeClr val="bg2"/>
                </a:solidFill>
                <a:latin typeface="Arial" charset="0"/>
              </a:defRPr>
            </a:lvl1pPr>
            <a:lvl2pPr marL="914400" indent="-45720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688975">
              <a:lnSpc>
                <a:spcPct val="120000"/>
              </a:lnSpc>
              <a:spcBef>
                <a:spcPct val="500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rPr>
              <a:t>Adjusting entry records the </a:t>
            </a:r>
            <a:r>
              <a:rPr lang="en-US" altLang="en-US" sz="2100" dirty="0">
                <a:solidFill>
                  <a:schemeClr val="tx1"/>
                </a:solidFill>
                <a:latin typeface="Liberation Sans" panose="020B0604020202020204" pitchFamily="34" charset="0"/>
              </a:rPr>
              <a:t>receivable</a:t>
            </a:r>
            <a:r>
              <a:rPr lang="en-US" altLang="en-US" sz="2100" b="0" dirty="0">
                <a:solidFill>
                  <a:schemeClr val="tx1"/>
                </a:solidFill>
                <a:latin typeface="Liberation Sans" panose="020B0604020202020204" pitchFamily="34" charset="0"/>
              </a:rPr>
              <a:t> that exists and records the </a:t>
            </a:r>
            <a:r>
              <a:rPr lang="en-US" altLang="en-US" sz="2100" dirty="0">
                <a:solidFill>
                  <a:schemeClr val="tx1"/>
                </a:solidFill>
                <a:latin typeface="Liberation Sans" panose="020B0604020202020204" pitchFamily="34" charset="0"/>
              </a:rPr>
              <a:t>revenues for services performed</a:t>
            </a:r>
            <a:r>
              <a:rPr lang="en-US" altLang="en-US" sz="2100" b="0" dirty="0">
                <a:solidFill>
                  <a:schemeClr val="tx1"/>
                </a:solidFill>
                <a:latin typeface="Liberation Sans" panose="020B0604020202020204" pitchFamily="34" charset="0"/>
              </a:rPr>
              <a:t>.</a:t>
            </a:r>
          </a:p>
          <a:p>
            <a:pPr marL="688975">
              <a:lnSpc>
                <a:spcPct val="120000"/>
              </a:lnSpc>
              <a:spcBef>
                <a:spcPct val="500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rPr>
              <a:t>Adjusting entry:</a:t>
            </a:r>
          </a:p>
          <a:p>
            <a:pPr marL="1377950" lvl="1">
              <a:lnSpc>
                <a:spcPct val="120000"/>
              </a:lnSpc>
              <a:spcBef>
                <a:spcPct val="30000"/>
              </a:spcBef>
              <a:buClr>
                <a:srgbClr val="CC0000"/>
              </a:buClr>
              <a:buSzPct val="80000"/>
              <a:buFont typeface="Arial" charset="0"/>
              <a:buChar char="►"/>
            </a:pPr>
            <a:r>
              <a:rPr lang="en-US" altLang="en-US" sz="2100" dirty="0">
                <a:solidFill>
                  <a:schemeClr val="tx1"/>
                </a:solidFill>
                <a:latin typeface="Liberation Sans" panose="020B0604020202020204" pitchFamily="34" charset="0"/>
              </a:rPr>
              <a:t>Increases</a:t>
            </a:r>
            <a:r>
              <a:rPr lang="en-US" altLang="en-US" sz="2100" b="0" dirty="0">
                <a:solidFill>
                  <a:schemeClr val="tx1"/>
                </a:solidFill>
                <a:latin typeface="Liberation Sans" panose="020B0604020202020204" pitchFamily="34" charset="0"/>
              </a:rPr>
              <a:t> (debits) an </a:t>
            </a:r>
            <a:r>
              <a:rPr lang="en-US" altLang="en-US" sz="2100" dirty="0">
                <a:solidFill>
                  <a:schemeClr val="tx1"/>
                </a:solidFill>
                <a:latin typeface="Liberation Sans" panose="020B0604020202020204" pitchFamily="34" charset="0"/>
              </a:rPr>
              <a:t>asset account</a:t>
            </a:r>
            <a:r>
              <a:rPr lang="en-US" altLang="en-US" sz="2100" b="0" dirty="0">
                <a:solidFill>
                  <a:schemeClr val="tx1"/>
                </a:solidFill>
                <a:latin typeface="Liberation Sans" panose="020B0604020202020204" pitchFamily="34" charset="0"/>
              </a:rPr>
              <a:t> and </a:t>
            </a:r>
          </a:p>
          <a:p>
            <a:pPr marL="1377950" lvl="1">
              <a:lnSpc>
                <a:spcPct val="120000"/>
              </a:lnSpc>
              <a:spcBef>
                <a:spcPct val="30000"/>
              </a:spcBef>
              <a:buClr>
                <a:srgbClr val="CC0000"/>
              </a:buClr>
              <a:buSzPct val="80000"/>
              <a:buFont typeface="Arial" charset="0"/>
              <a:buChar char="►"/>
            </a:pPr>
            <a:r>
              <a:rPr lang="en-US" altLang="en-US" sz="2100" dirty="0">
                <a:solidFill>
                  <a:schemeClr val="tx1"/>
                </a:solidFill>
                <a:latin typeface="Liberation Sans" panose="020B0604020202020204" pitchFamily="34" charset="0"/>
              </a:rPr>
              <a:t>Increases</a:t>
            </a:r>
            <a:r>
              <a:rPr lang="en-US" altLang="en-US" sz="2100" b="0" dirty="0">
                <a:solidFill>
                  <a:schemeClr val="tx1"/>
                </a:solidFill>
                <a:latin typeface="Liberation Sans" panose="020B0604020202020204" pitchFamily="34" charset="0"/>
              </a:rPr>
              <a:t> (credits) a </a:t>
            </a:r>
            <a:r>
              <a:rPr lang="en-US" altLang="en-US" sz="2100" dirty="0">
                <a:solidFill>
                  <a:schemeClr val="tx1"/>
                </a:solidFill>
                <a:latin typeface="Liberation Sans" panose="020B0604020202020204" pitchFamily="34" charset="0"/>
              </a:rPr>
              <a:t>revenue account</a:t>
            </a:r>
            <a:r>
              <a:rPr lang="en-US" altLang="en-US" sz="2100" b="0" dirty="0">
                <a:solidFill>
                  <a:schemeClr val="tx1"/>
                </a:solidFill>
                <a:latin typeface="Liberation Sans" panose="020B0604020202020204" pitchFamily="34" charset="0"/>
              </a:rPr>
              <a:t>.</a:t>
            </a:r>
          </a:p>
        </p:txBody>
      </p:sp>
      <p:sp>
        <p:nvSpPr>
          <p:cNvPr id="39940" name="Line 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pic>
        <p:nvPicPr>
          <p:cNvPr id="45063" name="Picture 1031"/>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1168295" y="3814762"/>
            <a:ext cx="6375505" cy="250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45061" name="Rectangle 8"/>
          <p:cNvSpPr>
            <a:spLocks noChangeArrowheads="1"/>
          </p:cNvSpPr>
          <p:nvPr/>
        </p:nvSpPr>
        <p:spPr bwMode="auto">
          <a:xfrm>
            <a:off x="7543800" y="3886200"/>
            <a:ext cx="1524000" cy="830997"/>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200" dirty="0">
                <a:solidFill>
                  <a:schemeClr val="tx1"/>
                </a:solidFill>
                <a:latin typeface="Liberation Sans" panose="020B0604020202020204" pitchFamily="34" charset="0"/>
              </a:rPr>
              <a:t>Illustration 3-13</a:t>
            </a:r>
          </a:p>
          <a:p>
            <a:r>
              <a:rPr lang="en-US" sz="1200" b="0" dirty="0">
                <a:solidFill>
                  <a:schemeClr val="tx1"/>
                </a:solidFill>
                <a:latin typeface="Liberation Sans" panose="020B0604020202020204" pitchFamily="34" charset="0"/>
              </a:rPr>
              <a:t>Adjusting entries for accrued</a:t>
            </a:r>
          </a:p>
          <a:p>
            <a:r>
              <a:rPr lang="en-US" sz="1200" b="0" dirty="0">
                <a:solidFill>
                  <a:schemeClr val="tx1"/>
                </a:solidFill>
                <a:latin typeface="Liberation Sans" panose="020B0604020202020204" pitchFamily="34" charset="0"/>
              </a:rPr>
              <a:t>revenues</a:t>
            </a:r>
            <a:endParaRPr lang="en-US" altLang="en-US" sz="1200" b="0" dirty="0">
              <a:solidFill>
                <a:schemeClr val="tx1"/>
              </a:solidFill>
              <a:latin typeface="Liberation Sans" panose="020B0604020202020204" pitchFamily="34" charset="0"/>
            </a:endParaRPr>
          </a:p>
        </p:txBody>
      </p:sp>
      <p:sp>
        <p:nvSpPr>
          <p:cNvPr id="10"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006600"/>
                </a:solidFill>
                <a:latin typeface="Liberation Sans" panose="020B0604020202020204" pitchFamily="34" charset="0"/>
              </a:rPr>
              <a:t>ACCRUED REVENUES</a:t>
            </a:r>
            <a:endParaRPr lang="en-US" altLang="en-US" sz="3200" dirty="0">
              <a:solidFill>
                <a:srgbClr val="006600"/>
              </a:solidFill>
              <a:latin typeface="Liberation Sans" panose="020B0604020202020204" pitchFamily="34" charset="0"/>
            </a:endParaRPr>
          </a:p>
        </p:txBody>
      </p:sp>
      <p:sp>
        <p:nvSpPr>
          <p:cNvPr id="11"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6</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0"/>
          <p:cNvSpPr txBox="1">
            <a:spLocks noChangeArrowheads="1"/>
          </p:cNvSpPr>
          <p:nvPr/>
        </p:nvSpPr>
        <p:spPr bwMode="auto">
          <a:xfrm>
            <a:off x="609600" y="1295400"/>
            <a:ext cx="5715000"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0000"/>
              </a:lnSpc>
              <a:spcBef>
                <a:spcPct val="0"/>
              </a:spcBef>
              <a:buClrTx/>
              <a:buSzTx/>
              <a:buFontTx/>
              <a:buNone/>
            </a:pPr>
            <a:r>
              <a:rPr lang="en-US" altLang="en-US" sz="2100" dirty="0">
                <a:solidFill>
                  <a:schemeClr val="tx1"/>
                </a:solidFill>
                <a:latin typeface="Liberation Sans" panose="020B0604020202020204" pitchFamily="34" charset="0"/>
              </a:rPr>
              <a:t>Illustration:  </a:t>
            </a:r>
            <a:r>
              <a:rPr lang="en-US" altLang="en-US" sz="2100" b="0" dirty="0">
                <a:solidFill>
                  <a:schemeClr val="tx1"/>
                </a:solidFill>
                <a:latin typeface="Liberation Sans" panose="020B0604020202020204" pitchFamily="34" charset="0"/>
              </a:rPr>
              <a:t>In October, </a:t>
            </a:r>
            <a:r>
              <a:rPr lang="en-US" altLang="en-US" sz="2100" b="0" dirty="0" smtClean="0">
                <a:solidFill>
                  <a:schemeClr val="tx1"/>
                </a:solidFill>
                <a:latin typeface="Liberation Sans" panose="020B0604020202020204" pitchFamily="34" charset="0"/>
              </a:rPr>
              <a:t>Yazici </a:t>
            </a:r>
            <a:r>
              <a:rPr lang="en-US" altLang="en-US" sz="2100" b="0" dirty="0">
                <a:solidFill>
                  <a:schemeClr val="tx1"/>
                </a:solidFill>
                <a:latin typeface="Liberation Sans" panose="020B0604020202020204" pitchFamily="34" charset="0"/>
              </a:rPr>
              <a:t>Advertising </a:t>
            </a:r>
            <a:r>
              <a:rPr lang="en-US" altLang="en-US" sz="2100" b="0" dirty="0" smtClean="0">
                <a:solidFill>
                  <a:schemeClr val="tx1"/>
                </a:solidFill>
                <a:latin typeface="Liberation Sans" panose="020B0604020202020204" pitchFamily="34" charset="0"/>
              </a:rPr>
              <a:t>Inc. </a:t>
            </a:r>
            <a:r>
              <a:rPr lang="en-US" altLang="en-US" sz="2100" b="0" dirty="0">
                <a:solidFill>
                  <a:schemeClr val="tx1"/>
                </a:solidFill>
                <a:latin typeface="Liberation Sans" panose="020B0604020202020204" pitchFamily="34" charset="0"/>
              </a:rPr>
              <a:t>performed services worth </a:t>
            </a:r>
            <a:r>
              <a:rPr lang="en-US" altLang="en-US" sz="2100" b="0" dirty="0" smtClean="0">
                <a:solidFill>
                  <a:schemeClr val="tx1"/>
                </a:solidFill>
                <a:latin typeface="Calibri"/>
              </a:rPr>
              <a:t>₺</a:t>
            </a:r>
            <a:r>
              <a:rPr lang="en-US" altLang="en-US" sz="2100" b="0" dirty="0" smtClean="0">
                <a:solidFill>
                  <a:schemeClr val="tx1"/>
                </a:solidFill>
                <a:latin typeface="Liberation Sans" panose="020B0604020202020204" pitchFamily="34" charset="0"/>
              </a:rPr>
              <a:t>200 </a:t>
            </a:r>
            <a:r>
              <a:rPr lang="en-US" altLang="en-US" sz="2100" b="0" dirty="0">
                <a:solidFill>
                  <a:schemeClr val="tx1"/>
                </a:solidFill>
                <a:latin typeface="Liberation Sans" panose="020B0604020202020204" pitchFamily="34" charset="0"/>
              </a:rPr>
              <a:t>that were not billed to clients in October.</a:t>
            </a:r>
          </a:p>
        </p:txBody>
      </p:sp>
      <p:sp>
        <p:nvSpPr>
          <p:cNvPr id="315429" name="Text Box 37"/>
          <p:cNvSpPr txBox="1">
            <a:spLocks noChangeArrowheads="1"/>
          </p:cNvSpPr>
          <p:nvPr/>
        </p:nvSpPr>
        <p:spPr bwMode="auto">
          <a:xfrm>
            <a:off x="1981200" y="5835650"/>
            <a:ext cx="3505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457200">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50000"/>
              </a:spcBef>
              <a:buClrTx/>
              <a:buSzTx/>
              <a:buFontTx/>
              <a:buNone/>
            </a:pPr>
            <a:r>
              <a:rPr lang="en-US" altLang="en-US" sz="2100" b="0" dirty="0">
                <a:solidFill>
                  <a:schemeClr val="tx1"/>
                </a:solidFill>
                <a:latin typeface="Liberation Sans" panose="020B0604020202020204" pitchFamily="34" charset="0"/>
                <a:cs typeface="Arial" charset="0"/>
              </a:rPr>
              <a:t>Accounts Receivable</a:t>
            </a:r>
          </a:p>
        </p:txBody>
      </p:sp>
      <p:sp>
        <p:nvSpPr>
          <p:cNvPr id="315432" name="Text Box 40"/>
          <p:cNvSpPr txBox="1">
            <a:spLocks noChangeArrowheads="1"/>
          </p:cNvSpPr>
          <p:nvPr/>
        </p:nvSpPr>
        <p:spPr bwMode="auto">
          <a:xfrm>
            <a:off x="6096000" y="5835650"/>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2100" b="0" dirty="0">
                <a:solidFill>
                  <a:schemeClr val="tx1"/>
                </a:solidFill>
                <a:latin typeface="Liberation Sans" panose="020B0604020202020204" pitchFamily="34" charset="0"/>
                <a:cs typeface="Arial" charset="0"/>
              </a:rPr>
              <a:t>200</a:t>
            </a:r>
          </a:p>
        </p:txBody>
      </p:sp>
      <p:sp>
        <p:nvSpPr>
          <p:cNvPr id="315433" name="Text Box 41"/>
          <p:cNvSpPr txBox="1">
            <a:spLocks noChangeArrowheads="1"/>
          </p:cNvSpPr>
          <p:nvPr/>
        </p:nvSpPr>
        <p:spPr bwMode="auto">
          <a:xfrm>
            <a:off x="1981200" y="5376863"/>
            <a:ext cx="38100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50000"/>
              </a:spcBef>
              <a:buClrTx/>
              <a:buSzTx/>
              <a:buFontTx/>
              <a:buNone/>
            </a:pPr>
            <a:r>
              <a:rPr lang="en-US" altLang="en-US" sz="2100" b="0" dirty="0">
                <a:solidFill>
                  <a:schemeClr val="tx1"/>
                </a:solidFill>
                <a:latin typeface="Liberation Sans" panose="020B0604020202020204" pitchFamily="34" charset="0"/>
                <a:cs typeface="Arial" charset="0"/>
              </a:rPr>
              <a:t>Cash</a:t>
            </a:r>
          </a:p>
        </p:txBody>
      </p:sp>
      <p:sp>
        <p:nvSpPr>
          <p:cNvPr id="315434" name="Text Box 42"/>
          <p:cNvSpPr txBox="1">
            <a:spLocks noChangeArrowheads="1"/>
          </p:cNvSpPr>
          <p:nvPr/>
        </p:nvSpPr>
        <p:spPr bwMode="auto">
          <a:xfrm>
            <a:off x="5105400" y="5376863"/>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2100" b="0" dirty="0">
                <a:solidFill>
                  <a:schemeClr val="tx1"/>
                </a:solidFill>
                <a:latin typeface="Liberation Sans" panose="020B0604020202020204" pitchFamily="34" charset="0"/>
                <a:cs typeface="Arial" charset="0"/>
              </a:rPr>
              <a:t>200</a:t>
            </a:r>
          </a:p>
        </p:txBody>
      </p:sp>
      <p:sp>
        <p:nvSpPr>
          <p:cNvPr id="46087" name="Text Box 48"/>
          <p:cNvSpPr txBox="1">
            <a:spLocks noChangeArrowheads="1"/>
          </p:cNvSpPr>
          <p:nvPr/>
        </p:nvSpPr>
        <p:spPr bwMode="auto">
          <a:xfrm>
            <a:off x="609600" y="5376863"/>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rIns="0">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50000"/>
              </a:spcBef>
              <a:buClrTx/>
              <a:buSzTx/>
              <a:buFontTx/>
              <a:buNone/>
            </a:pPr>
            <a:r>
              <a:rPr lang="en-US" altLang="en-US" sz="2100" b="0" dirty="0">
                <a:solidFill>
                  <a:schemeClr val="tx1"/>
                </a:solidFill>
                <a:latin typeface="Liberation Sans" panose="020B0604020202020204" pitchFamily="34" charset="0"/>
                <a:cs typeface="Arial" charset="0"/>
              </a:rPr>
              <a:t>Nov. 10</a:t>
            </a:r>
          </a:p>
        </p:txBody>
      </p:sp>
      <p:sp>
        <p:nvSpPr>
          <p:cNvPr id="40969" name="Line 10"/>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2" name="Text Box 42"/>
          <p:cNvSpPr txBox="1">
            <a:spLocks noChangeArrowheads="1"/>
          </p:cNvSpPr>
          <p:nvPr/>
        </p:nvSpPr>
        <p:spPr bwMode="auto">
          <a:xfrm>
            <a:off x="3810000" y="3200400"/>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2100" b="0" dirty="0">
                <a:solidFill>
                  <a:schemeClr val="tx1"/>
                </a:solidFill>
                <a:latin typeface="Liberation Sans" panose="020B0604020202020204" pitchFamily="34" charset="0"/>
                <a:cs typeface="Arial" charset="0"/>
              </a:rPr>
              <a:t>200</a:t>
            </a:r>
          </a:p>
        </p:txBody>
      </p:sp>
      <p:sp>
        <p:nvSpPr>
          <p:cNvPr id="3" name="Text Box 37"/>
          <p:cNvSpPr txBox="1">
            <a:spLocks noChangeArrowheads="1"/>
          </p:cNvSpPr>
          <p:nvPr/>
        </p:nvSpPr>
        <p:spPr bwMode="auto">
          <a:xfrm>
            <a:off x="609600" y="3659188"/>
            <a:ext cx="487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457200">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50000"/>
              </a:spcBef>
              <a:buClrTx/>
              <a:buSzTx/>
              <a:buFontTx/>
              <a:buNone/>
            </a:pPr>
            <a:r>
              <a:rPr lang="en-US" altLang="en-US" sz="2100" b="0" dirty="0">
                <a:solidFill>
                  <a:schemeClr val="tx1"/>
                </a:solidFill>
                <a:latin typeface="Liberation Sans" panose="020B0604020202020204" pitchFamily="34" charset="0"/>
                <a:cs typeface="Arial" charset="0"/>
              </a:rPr>
              <a:t>Service Revenue</a:t>
            </a:r>
          </a:p>
        </p:txBody>
      </p:sp>
      <p:sp>
        <p:nvSpPr>
          <p:cNvPr id="4" name="Text Box 40"/>
          <p:cNvSpPr txBox="1">
            <a:spLocks noChangeArrowheads="1"/>
          </p:cNvSpPr>
          <p:nvPr/>
        </p:nvSpPr>
        <p:spPr bwMode="auto">
          <a:xfrm>
            <a:off x="4800600" y="3659188"/>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2100" b="0" dirty="0">
                <a:solidFill>
                  <a:schemeClr val="tx1"/>
                </a:solidFill>
                <a:latin typeface="Liberation Sans" panose="020B0604020202020204" pitchFamily="34" charset="0"/>
                <a:cs typeface="Arial" charset="0"/>
              </a:rPr>
              <a:t>200</a:t>
            </a:r>
          </a:p>
        </p:txBody>
      </p:sp>
      <p:sp>
        <p:nvSpPr>
          <p:cNvPr id="5" name="Text Box 41"/>
          <p:cNvSpPr txBox="1">
            <a:spLocks noChangeArrowheads="1"/>
          </p:cNvSpPr>
          <p:nvPr/>
        </p:nvSpPr>
        <p:spPr bwMode="auto">
          <a:xfrm>
            <a:off x="609600" y="3200400"/>
            <a:ext cx="38100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50000"/>
              </a:spcBef>
              <a:buClrTx/>
              <a:buSzTx/>
              <a:buFontTx/>
              <a:buNone/>
            </a:pPr>
            <a:r>
              <a:rPr lang="en-US" altLang="en-US" sz="2100" b="0" dirty="0">
                <a:solidFill>
                  <a:schemeClr val="tx1"/>
                </a:solidFill>
                <a:latin typeface="Liberation Sans" panose="020B0604020202020204" pitchFamily="34" charset="0"/>
                <a:cs typeface="Arial" charset="0"/>
              </a:rPr>
              <a:t>Accounts Receivable</a:t>
            </a:r>
          </a:p>
        </p:txBody>
      </p:sp>
      <p:sp>
        <p:nvSpPr>
          <p:cNvPr id="46095" name="Text Box 48"/>
          <p:cNvSpPr txBox="1">
            <a:spLocks noChangeArrowheads="1"/>
          </p:cNvSpPr>
          <p:nvPr/>
        </p:nvSpPr>
        <p:spPr bwMode="auto">
          <a:xfrm>
            <a:off x="609600" y="2667000"/>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rIns="0">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50000"/>
              </a:spcBef>
              <a:buClrTx/>
              <a:buSzTx/>
              <a:buFontTx/>
              <a:buNone/>
            </a:pPr>
            <a:r>
              <a:rPr lang="en-US" altLang="en-US" sz="2100" b="0" dirty="0">
                <a:solidFill>
                  <a:schemeClr val="tx1"/>
                </a:solidFill>
                <a:latin typeface="Liberation Sans" panose="020B0604020202020204" pitchFamily="34" charset="0"/>
                <a:cs typeface="Arial" charset="0"/>
              </a:rPr>
              <a:t>Oct. 31</a:t>
            </a:r>
          </a:p>
        </p:txBody>
      </p:sp>
      <p:sp>
        <p:nvSpPr>
          <p:cNvPr id="46096" name="Text Box 20"/>
          <p:cNvSpPr txBox="1">
            <a:spLocks noChangeArrowheads="1"/>
          </p:cNvSpPr>
          <p:nvPr/>
        </p:nvSpPr>
        <p:spPr bwMode="auto">
          <a:xfrm>
            <a:off x="609600" y="4318000"/>
            <a:ext cx="80772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0000"/>
              </a:lnSpc>
              <a:spcBef>
                <a:spcPct val="0"/>
              </a:spcBef>
              <a:buClrTx/>
              <a:buSzTx/>
              <a:buFontTx/>
              <a:buNone/>
            </a:pPr>
            <a:r>
              <a:rPr lang="en-US" altLang="en-US" sz="2100" b="0" dirty="0">
                <a:solidFill>
                  <a:schemeClr val="tx1"/>
                </a:solidFill>
                <a:latin typeface="Liberation Sans" panose="020B0604020202020204" pitchFamily="34" charset="0"/>
              </a:rPr>
              <a:t>On November 10, </a:t>
            </a:r>
            <a:r>
              <a:rPr lang="en-US" altLang="en-US" sz="2100" b="0" dirty="0" smtClean="0">
                <a:solidFill>
                  <a:schemeClr val="tx1"/>
                </a:solidFill>
                <a:latin typeface="Liberation Sans" panose="020B0604020202020204" pitchFamily="34" charset="0"/>
              </a:rPr>
              <a:t>Yazici </a:t>
            </a:r>
            <a:r>
              <a:rPr lang="en-US" altLang="en-US" sz="2100" b="0" dirty="0">
                <a:solidFill>
                  <a:schemeClr val="tx1"/>
                </a:solidFill>
                <a:latin typeface="Liberation Sans" panose="020B0604020202020204" pitchFamily="34" charset="0"/>
              </a:rPr>
              <a:t>receives cash of </a:t>
            </a:r>
            <a:r>
              <a:rPr lang="en-US" altLang="en-US" sz="2100" b="0" dirty="0" smtClean="0">
                <a:solidFill>
                  <a:schemeClr val="tx1"/>
                </a:solidFill>
                <a:latin typeface="Calibri"/>
              </a:rPr>
              <a:t>₺</a:t>
            </a:r>
            <a:r>
              <a:rPr lang="en-US" altLang="en-US" sz="2100" b="0" dirty="0" smtClean="0">
                <a:solidFill>
                  <a:schemeClr val="tx1"/>
                </a:solidFill>
                <a:latin typeface="Liberation Sans" panose="020B0604020202020204" pitchFamily="34" charset="0"/>
              </a:rPr>
              <a:t>200 </a:t>
            </a:r>
            <a:r>
              <a:rPr lang="en-US" altLang="en-US" sz="2100" b="0" dirty="0">
                <a:solidFill>
                  <a:schemeClr val="tx1"/>
                </a:solidFill>
                <a:latin typeface="Liberation Sans" panose="020B0604020202020204" pitchFamily="34" charset="0"/>
              </a:rPr>
              <a:t>for the services performed.</a:t>
            </a:r>
          </a:p>
        </p:txBody>
      </p:sp>
      <p:sp>
        <p:nvSpPr>
          <p:cNvPr id="20"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006600"/>
                </a:solidFill>
                <a:latin typeface="Liberation Sans" panose="020B0604020202020204" pitchFamily="34" charset="0"/>
              </a:rPr>
              <a:t>ACCRUED REVENUES</a:t>
            </a:r>
            <a:endParaRPr lang="en-US" altLang="en-US" sz="3200" dirty="0">
              <a:solidFill>
                <a:srgbClr val="006600"/>
              </a:solidFill>
              <a:latin typeface="Liberation Sans" panose="020B0604020202020204" pitchFamily="34"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8882" y="1447800"/>
            <a:ext cx="2037918" cy="2490788"/>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1"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6</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15433"/>
                                        </p:tgtEl>
                                        <p:attrNameLst>
                                          <p:attrName>style.visibility</p:attrName>
                                        </p:attrNameLst>
                                      </p:cBhvr>
                                      <p:to>
                                        <p:strVal val="visible"/>
                                      </p:to>
                                    </p:set>
                                    <p:animEffect transition="in" filter="wipe(left)">
                                      <p:cBhvr>
                                        <p:cTn id="25" dur="500"/>
                                        <p:tgtEl>
                                          <p:spTgt spid="315433"/>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15434"/>
                                        </p:tgtEl>
                                        <p:attrNameLst>
                                          <p:attrName>style.visibility</p:attrName>
                                        </p:attrNameLst>
                                      </p:cBhvr>
                                      <p:to>
                                        <p:strVal val="visible"/>
                                      </p:to>
                                    </p:set>
                                    <p:animEffect transition="in" filter="wipe(left)">
                                      <p:cBhvr>
                                        <p:cTn id="29" dur="500"/>
                                        <p:tgtEl>
                                          <p:spTgt spid="31543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15429"/>
                                        </p:tgtEl>
                                        <p:attrNameLst>
                                          <p:attrName>style.visibility</p:attrName>
                                        </p:attrNameLst>
                                      </p:cBhvr>
                                      <p:to>
                                        <p:strVal val="visible"/>
                                      </p:to>
                                    </p:set>
                                    <p:animEffect transition="in" filter="wipe(left)">
                                      <p:cBhvr>
                                        <p:cTn id="34" dur="500"/>
                                        <p:tgtEl>
                                          <p:spTgt spid="315429"/>
                                        </p:tgtEl>
                                      </p:cBhvr>
                                    </p:animEffect>
                                  </p:childTnLst>
                                </p:cTn>
                              </p:par>
                            </p:childTnLst>
                          </p:cTn>
                        </p:par>
                        <p:par>
                          <p:cTn id="35" fill="hold" nodeType="afterGroup">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315432"/>
                                        </p:tgtEl>
                                        <p:attrNameLst>
                                          <p:attrName>style.visibility</p:attrName>
                                        </p:attrNameLst>
                                      </p:cBhvr>
                                      <p:to>
                                        <p:strVal val="visible"/>
                                      </p:to>
                                    </p:set>
                                    <p:animEffect transition="in" filter="wipe(left)">
                                      <p:cBhvr>
                                        <p:cTn id="38" dur="500"/>
                                        <p:tgtEl>
                                          <p:spTgt spid="315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429" grpId="0" autoUpdateAnimBg="0"/>
      <p:bldP spid="315432" grpId="0" autoUpdateAnimBg="0"/>
      <p:bldP spid="315433" grpId="0" autoUpdateAnimBg="0"/>
      <p:bldP spid="315434" grpId="0" autoUpdateAnimBg="0"/>
      <p:bldP spid="2" grpId="0" autoUpdateAnimBg="0"/>
      <p:bldP spid="3" grpId="0" autoUpdateAnimBg="0"/>
      <p:bldP spid="4" grpId="0" autoUpdateAnimBg="0"/>
      <p:bldP spid="5"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5840104"/>
            <a:ext cx="27432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200" dirty="0">
                <a:solidFill>
                  <a:schemeClr val="tx1"/>
                </a:solidFill>
                <a:latin typeface="Liberation Sans" panose="020B0604020202020204" pitchFamily="34" charset="0"/>
              </a:rPr>
              <a:t>Illustration 3-14</a:t>
            </a:r>
          </a:p>
          <a:p>
            <a:r>
              <a:rPr lang="en-US" sz="1200" b="0" dirty="0">
                <a:solidFill>
                  <a:schemeClr val="tx1"/>
                </a:solidFill>
                <a:latin typeface="Liberation Sans" panose="020B0604020202020204" pitchFamily="34" charset="0"/>
              </a:rPr>
              <a:t>Adjustment for </a:t>
            </a:r>
            <a:r>
              <a:rPr lang="en-US" sz="1200" b="0" dirty="0" smtClean="0">
                <a:solidFill>
                  <a:schemeClr val="tx1"/>
                </a:solidFill>
                <a:latin typeface="Liberation Sans" panose="020B0604020202020204" pitchFamily="34" charset="0"/>
              </a:rPr>
              <a:t>accrued revenue</a:t>
            </a:r>
            <a:endParaRPr lang="en-US" sz="1200" b="0" dirty="0">
              <a:solidFill>
                <a:schemeClr val="tx1"/>
              </a:solidFill>
              <a:latin typeface="Liberation Sans" panose="020B0604020202020204" pitchFamily="34" charset="0"/>
            </a:endParaRPr>
          </a:p>
        </p:txBody>
      </p:sp>
      <p:pic>
        <p:nvPicPr>
          <p:cNvPr id="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296" y="304799"/>
            <a:ext cx="8305800" cy="5542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6</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3670823085"/>
      </p:ext>
    </p:extLst>
  </p:cSld>
  <p:clrMapOvr>
    <a:masterClrMapping/>
  </p:clrMapOvr>
  <p:transition>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9"/>
          <p:cNvSpPr txBox="1">
            <a:spLocks noChangeArrowheads="1"/>
          </p:cNvSpPr>
          <p:nvPr/>
        </p:nvSpPr>
        <p:spPr bwMode="auto">
          <a:xfrm>
            <a:off x="242248" y="3508695"/>
            <a:ext cx="34290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defRPr sz="1200">
                <a:solidFill>
                  <a:schemeClr val="tx1"/>
                </a:solidFill>
                <a:latin typeface="Liberation Sans" panose="020B0604020202020204" pitchFamily="34" charset="0"/>
              </a:defRPr>
            </a:lvl1pPr>
          </a:lstStyle>
          <a:p>
            <a:r>
              <a:rPr lang="en-US" dirty="0"/>
              <a:t>Illustration 3-15</a:t>
            </a:r>
          </a:p>
          <a:p>
            <a:r>
              <a:rPr lang="en-US" b="0" dirty="0"/>
              <a:t>Accounting for </a:t>
            </a:r>
            <a:r>
              <a:rPr lang="en-US" b="0" dirty="0" smtClean="0"/>
              <a:t>accrued revenues</a:t>
            </a:r>
            <a:endParaRPr lang="en-US" altLang="en-US" b="0" dirty="0"/>
          </a:p>
        </p:txBody>
      </p:sp>
      <p:sp>
        <p:nvSpPr>
          <p:cNvPr id="43012" name="Line 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0"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006600"/>
                </a:solidFill>
                <a:latin typeface="Liberation Sans" panose="020B0604020202020204" pitchFamily="34" charset="0"/>
              </a:rPr>
              <a:t>ACCRUED REVENUES</a:t>
            </a:r>
            <a:endParaRPr lang="en-US" altLang="en-US" sz="3200" dirty="0">
              <a:solidFill>
                <a:srgbClr val="006600"/>
              </a:solidFill>
              <a:latin typeface="Liberation Sans" panose="020B0604020202020204" pitchFamily="34" charset="0"/>
            </a:endParaRPr>
          </a:p>
        </p:txBody>
      </p:sp>
      <p:pic>
        <p:nvPicPr>
          <p:cNvPr id="11"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47800"/>
            <a:ext cx="8534400" cy="2000250"/>
          </a:xfrm>
          <a:prstGeom prst="rect">
            <a:avLst/>
          </a:prstGeom>
          <a:noFill/>
          <a:ln w="19050" cap="sq" algn="ctr">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6</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body" idx="4294967295"/>
          </p:nvPr>
        </p:nvSpPr>
        <p:spPr>
          <a:xfrm>
            <a:off x="533400" y="1368425"/>
            <a:ext cx="8077200" cy="5334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marL="0" indent="0">
              <a:lnSpc>
                <a:spcPct val="110000"/>
              </a:lnSpc>
              <a:buClr>
                <a:srgbClr val="006666"/>
              </a:buClr>
              <a:buSzTx/>
              <a:buFont typeface="Monotype Sorts" pitchFamily="2" charset="2"/>
              <a:buNone/>
            </a:pPr>
            <a:r>
              <a:rPr lang="en-US" altLang="en-US" sz="2200" b="0" dirty="0" smtClean="0">
                <a:effectLst/>
                <a:latin typeface="Liberation Sans" panose="020B0604020202020204" pitchFamily="34" charset="0"/>
              </a:rPr>
              <a:t>Expenses incurred but not yet paid in cash or recorded.</a:t>
            </a:r>
          </a:p>
        </p:txBody>
      </p:sp>
      <p:sp>
        <p:nvSpPr>
          <p:cNvPr id="49155" name="Rectangle 6"/>
          <p:cNvSpPr>
            <a:spLocks noChangeArrowheads="1"/>
          </p:cNvSpPr>
          <p:nvPr/>
        </p:nvSpPr>
        <p:spPr bwMode="auto">
          <a:xfrm>
            <a:off x="304800" y="3784600"/>
            <a:ext cx="304800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a:spAutoFit/>
          </a:bodyPr>
          <a:lstStyle>
            <a:lvl1pPr marL="342900" indent="-342900">
              <a:spcBef>
                <a:spcPct val="20000"/>
              </a:spcBef>
              <a:buClr>
                <a:schemeClr val="accent2"/>
              </a:buClr>
              <a:buSzPct val="75000"/>
              <a:buFont typeface="Wingdings" pitchFamily="2" charset="2"/>
              <a:buChar char="l"/>
              <a:defRPr sz="2800" b="1">
                <a:solidFill>
                  <a:schemeClr val="bg2"/>
                </a:solidFill>
                <a:latin typeface="Arial" charset="0"/>
              </a:defRPr>
            </a:lvl1pPr>
            <a:lvl2pPr marL="1028700" indent="-45720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lvl="1">
              <a:spcAft>
                <a:spcPct val="20000"/>
              </a:spcAft>
              <a:buClr>
                <a:srgbClr val="CC0000"/>
              </a:buClr>
              <a:buSzPct val="80000"/>
              <a:buFont typeface="Wingdings" pitchFamily="2" charset="2"/>
              <a:buChar char="u"/>
            </a:pPr>
            <a:r>
              <a:rPr lang="en-US" altLang="en-US" sz="2100" b="0" dirty="0">
                <a:latin typeface="Liberation Sans" panose="020B0604020202020204" pitchFamily="34" charset="0"/>
              </a:rPr>
              <a:t>Interest</a:t>
            </a:r>
          </a:p>
          <a:p>
            <a:pPr lvl="1">
              <a:spcAft>
                <a:spcPct val="20000"/>
              </a:spcAft>
              <a:buClr>
                <a:srgbClr val="CC0000"/>
              </a:buClr>
              <a:buSzPct val="80000"/>
              <a:buFont typeface="Wingdings" pitchFamily="2" charset="2"/>
              <a:buChar char="u"/>
            </a:pPr>
            <a:r>
              <a:rPr lang="en-US" altLang="en-US" sz="2100" b="0" dirty="0">
                <a:latin typeface="Liberation Sans" panose="020B0604020202020204" pitchFamily="34" charset="0"/>
              </a:rPr>
              <a:t>Taxes</a:t>
            </a:r>
          </a:p>
          <a:p>
            <a:pPr lvl="1">
              <a:spcAft>
                <a:spcPct val="20000"/>
              </a:spcAft>
              <a:buClr>
                <a:srgbClr val="CC0000"/>
              </a:buClr>
              <a:buSzPct val="80000"/>
              <a:buFont typeface="Wingdings" pitchFamily="2" charset="2"/>
              <a:buChar char="u"/>
            </a:pPr>
            <a:r>
              <a:rPr lang="en-US" altLang="en-US" sz="2100" b="0" dirty="0">
                <a:latin typeface="Liberation Sans" panose="020B0604020202020204" pitchFamily="34" charset="0"/>
              </a:rPr>
              <a:t>Salaries</a:t>
            </a:r>
          </a:p>
        </p:txBody>
      </p:sp>
      <p:sp>
        <p:nvSpPr>
          <p:cNvPr id="49156" name="Rectangle 13"/>
          <p:cNvSpPr>
            <a:spLocks noChangeArrowheads="1"/>
          </p:cNvSpPr>
          <p:nvPr/>
        </p:nvSpPr>
        <p:spPr bwMode="auto">
          <a:xfrm>
            <a:off x="609600" y="3197225"/>
            <a:ext cx="6324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a:spAutoFit/>
          </a:bodyPr>
          <a:lstStyle>
            <a:lvl1pPr marL="457200" indent="-457200">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spcAft>
                <a:spcPct val="20000"/>
              </a:spcAft>
              <a:buClrTx/>
              <a:buSzPct val="80000"/>
              <a:buFontTx/>
              <a:buNone/>
            </a:pPr>
            <a:r>
              <a:rPr lang="en-US" altLang="en-US" sz="2200" b="0" dirty="0">
                <a:latin typeface="Liberation Sans" panose="020B0604020202020204" pitchFamily="34" charset="0"/>
              </a:rPr>
              <a:t>Accrued expenses often occur in regard to:</a:t>
            </a:r>
          </a:p>
        </p:txBody>
      </p:sp>
      <p:sp>
        <p:nvSpPr>
          <p:cNvPr id="44039" name="Line 11"/>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2" name="Text Box 5"/>
          <p:cNvSpPr txBox="1">
            <a:spLocks noChangeArrowheads="1"/>
          </p:cNvSpPr>
          <p:nvPr/>
        </p:nvSpPr>
        <p:spPr bwMode="auto">
          <a:xfrm>
            <a:off x="4038600" y="2282825"/>
            <a:ext cx="14478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457200" indent="-4572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spcBef>
                <a:spcPct val="50000"/>
              </a:spcBef>
            </a:pPr>
            <a:r>
              <a:rPr lang="en-US" altLang="en-US" sz="2300" dirty="0">
                <a:solidFill>
                  <a:srgbClr val="CC0000"/>
                </a:solidFill>
                <a:latin typeface="Liberation Sans" panose="020B0604020202020204" pitchFamily="34" charset="0"/>
                <a:cs typeface="Arial" charset="0"/>
              </a:rPr>
              <a:t>BEFORE</a:t>
            </a:r>
          </a:p>
        </p:txBody>
      </p:sp>
      <p:sp>
        <p:nvSpPr>
          <p:cNvPr id="13" name="Text Box 8"/>
          <p:cNvSpPr txBox="1">
            <a:spLocks noChangeArrowheads="1"/>
          </p:cNvSpPr>
          <p:nvPr/>
        </p:nvSpPr>
        <p:spPr bwMode="auto">
          <a:xfrm>
            <a:off x="5638800" y="2282825"/>
            <a:ext cx="2667000" cy="492443"/>
          </a:xfrm>
          <a:prstGeom prst="rect">
            <a:avLst/>
          </a:prstGeom>
          <a:solidFill>
            <a:srgbClr val="FFFF99"/>
          </a:solidFill>
          <a:ln w="28575">
            <a:solidFill>
              <a:schemeClr val="tx1"/>
            </a:solidFill>
            <a:miter lim="800000"/>
            <a:headEnd/>
            <a:tailEnd/>
          </a:ln>
          <a:effectLst>
            <a:innerShdw blurRad="114300">
              <a:prstClr val="black"/>
            </a:innerShdw>
          </a:effectLst>
        </p:spPr>
        <p:txBody>
          <a:bodyPr bIns="91440">
            <a:spAutoFit/>
          </a:bodyPr>
          <a:lstStyle>
            <a:defPPr>
              <a:defRPr lang="en-US"/>
            </a:defPPr>
            <a:lvl1pPr marL="457200" indent="-457200" algn="ctr">
              <a:defRPr sz="2300">
                <a:solidFill>
                  <a:schemeClr val="tx1"/>
                </a:solidFill>
                <a:latin typeface="Liberation Sans" panose="020B0604020202020204" pitchFamily="34" charset="0"/>
                <a:cs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Cash Payment</a:t>
            </a:r>
          </a:p>
        </p:txBody>
      </p:sp>
      <p:sp>
        <p:nvSpPr>
          <p:cNvPr id="14" name="Text Box 9"/>
          <p:cNvSpPr txBox="1">
            <a:spLocks noChangeArrowheads="1"/>
          </p:cNvSpPr>
          <p:nvPr/>
        </p:nvSpPr>
        <p:spPr bwMode="auto">
          <a:xfrm>
            <a:off x="762000" y="2282825"/>
            <a:ext cx="3135313" cy="492443"/>
          </a:xfrm>
          <a:prstGeom prst="rect">
            <a:avLst/>
          </a:prstGeom>
          <a:solidFill>
            <a:srgbClr val="FFFF99"/>
          </a:solidFill>
          <a:ln w="28575">
            <a:solidFill>
              <a:schemeClr val="tx1"/>
            </a:solidFill>
            <a:miter lim="800000"/>
            <a:headEnd/>
            <a:tailEnd/>
          </a:ln>
          <a:effectLst>
            <a:innerShdw blurRad="114300">
              <a:prstClr val="black"/>
            </a:innerShdw>
          </a:effectLst>
        </p:spPr>
        <p:txBody>
          <a:bodyPr bIns="91440">
            <a:spAutoFit/>
          </a:bodyPr>
          <a:lstStyle>
            <a:defPPr>
              <a:defRPr lang="en-US"/>
            </a:defPPr>
            <a:lvl1pPr marL="457200" indent="-457200" algn="ctr">
              <a:defRPr sz="2300">
                <a:solidFill>
                  <a:schemeClr val="tx1"/>
                </a:solidFill>
                <a:latin typeface="Liberation Sans" panose="020B0604020202020204" pitchFamily="34" charset="0"/>
                <a:cs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Expense Recorded</a:t>
            </a:r>
          </a:p>
        </p:txBody>
      </p:sp>
      <p:sp>
        <p:nvSpPr>
          <p:cNvPr id="15" name="Rectangle 14"/>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006600"/>
                </a:solidFill>
                <a:latin typeface="Liberation Sans" panose="020B0604020202020204" pitchFamily="34" charset="0"/>
              </a:rPr>
              <a:t>ACCRUED EXPENSES</a:t>
            </a:r>
            <a:endParaRPr lang="en-US" altLang="en-US" sz="3200" dirty="0">
              <a:solidFill>
                <a:srgbClr val="006600"/>
              </a:solidFill>
              <a:latin typeface="Liberation Sans" panose="020B0604020202020204" pitchFamily="34" charset="0"/>
            </a:endParaRPr>
          </a:p>
        </p:txBody>
      </p:sp>
      <p:sp>
        <p:nvSpPr>
          <p:cNvPr id="11"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6</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050"/>
          <p:cNvSpPr txBox="1">
            <a:spLocks noChangeArrowheads="1"/>
          </p:cNvSpPr>
          <p:nvPr/>
        </p:nvSpPr>
        <p:spPr bwMode="auto">
          <a:xfrm>
            <a:off x="762000" y="1295400"/>
            <a:ext cx="8001000" cy="236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Lst>
        </p:spPr>
        <p:txBody>
          <a:bodyPr>
            <a:spAutoFit/>
          </a:bodyPr>
          <a:lstStyle>
            <a:lvl1pPr marL="457200" indent="-457200">
              <a:spcBef>
                <a:spcPct val="20000"/>
              </a:spcBef>
              <a:buClr>
                <a:schemeClr val="accent2"/>
              </a:buClr>
              <a:buSzPct val="75000"/>
              <a:buFont typeface="Wingdings" pitchFamily="2" charset="2"/>
              <a:buChar char="l"/>
              <a:defRPr sz="2800" b="1">
                <a:solidFill>
                  <a:schemeClr val="bg2"/>
                </a:solidFill>
                <a:latin typeface="Arial" charset="0"/>
              </a:defRPr>
            </a:lvl1pPr>
            <a:lvl2pPr marL="914400" indent="-45720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0000"/>
              </a:lnSpc>
              <a:spcBef>
                <a:spcPct val="500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rPr>
              <a:t>Adjusting entry records the obligation and recognizes the expense.</a:t>
            </a:r>
          </a:p>
          <a:p>
            <a:pPr>
              <a:lnSpc>
                <a:spcPct val="120000"/>
              </a:lnSpc>
              <a:spcBef>
                <a:spcPct val="500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rPr>
              <a:t>Adjusting entry: </a:t>
            </a:r>
          </a:p>
          <a:p>
            <a:pPr lvl="1">
              <a:lnSpc>
                <a:spcPct val="120000"/>
              </a:lnSpc>
              <a:spcBef>
                <a:spcPct val="30000"/>
              </a:spcBef>
              <a:buClr>
                <a:srgbClr val="CC0000"/>
              </a:buClr>
              <a:buSzPct val="80000"/>
              <a:buFont typeface="Arial" charset="0"/>
              <a:buChar char="►"/>
            </a:pPr>
            <a:r>
              <a:rPr lang="en-US" altLang="en-US" sz="2100" dirty="0">
                <a:solidFill>
                  <a:schemeClr val="tx1"/>
                </a:solidFill>
                <a:latin typeface="Liberation Sans" panose="020B0604020202020204" pitchFamily="34" charset="0"/>
              </a:rPr>
              <a:t>Increase</a:t>
            </a:r>
            <a:r>
              <a:rPr lang="en-US" altLang="en-US" sz="2100" b="0" dirty="0">
                <a:solidFill>
                  <a:schemeClr val="tx1"/>
                </a:solidFill>
                <a:latin typeface="Liberation Sans" panose="020B0604020202020204" pitchFamily="34" charset="0"/>
              </a:rPr>
              <a:t> (debit) an </a:t>
            </a:r>
            <a:r>
              <a:rPr lang="en-US" altLang="en-US" sz="2100" dirty="0">
                <a:solidFill>
                  <a:schemeClr val="tx1"/>
                </a:solidFill>
                <a:latin typeface="Liberation Sans" panose="020B0604020202020204" pitchFamily="34" charset="0"/>
              </a:rPr>
              <a:t>expense account</a:t>
            </a:r>
            <a:r>
              <a:rPr lang="en-US" altLang="en-US" sz="2100" b="0" dirty="0">
                <a:solidFill>
                  <a:schemeClr val="tx1"/>
                </a:solidFill>
                <a:latin typeface="Liberation Sans" panose="020B0604020202020204" pitchFamily="34" charset="0"/>
              </a:rPr>
              <a:t> and </a:t>
            </a:r>
          </a:p>
          <a:p>
            <a:pPr lvl="1">
              <a:lnSpc>
                <a:spcPct val="120000"/>
              </a:lnSpc>
              <a:spcBef>
                <a:spcPct val="30000"/>
              </a:spcBef>
              <a:buClr>
                <a:srgbClr val="CC0000"/>
              </a:buClr>
              <a:buSzPct val="80000"/>
              <a:buFont typeface="Arial" charset="0"/>
              <a:buChar char="►"/>
            </a:pPr>
            <a:r>
              <a:rPr lang="en-US" altLang="en-US" sz="2100" dirty="0">
                <a:solidFill>
                  <a:schemeClr val="tx1"/>
                </a:solidFill>
                <a:latin typeface="Liberation Sans" panose="020B0604020202020204" pitchFamily="34" charset="0"/>
              </a:rPr>
              <a:t>Increase</a:t>
            </a:r>
            <a:r>
              <a:rPr lang="en-US" altLang="en-US" sz="2100" b="0" dirty="0">
                <a:solidFill>
                  <a:schemeClr val="tx1"/>
                </a:solidFill>
                <a:latin typeface="Liberation Sans" panose="020B0604020202020204" pitchFamily="34" charset="0"/>
              </a:rPr>
              <a:t> (credit) a </a:t>
            </a:r>
            <a:r>
              <a:rPr lang="en-US" altLang="en-US" sz="2100" dirty="0">
                <a:solidFill>
                  <a:schemeClr val="tx1"/>
                </a:solidFill>
                <a:latin typeface="Liberation Sans" panose="020B0604020202020204" pitchFamily="34" charset="0"/>
              </a:rPr>
              <a:t>liability account</a:t>
            </a:r>
            <a:r>
              <a:rPr lang="en-US" altLang="en-US" sz="2100" b="0" dirty="0">
                <a:solidFill>
                  <a:schemeClr val="tx1"/>
                </a:solidFill>
                <a:latin typeface="Liberation Sans" panose="020B0604020202020204" pitchFamily="34" charset="0"/>
              </a:rPr>
              <a:t>.</a:t>
            </a:r>
          </a:p>
        </p:txBody>
      </p:sp>
      <p:sp>
        <p:nvSpPr>
          <p:cNvPr id="45061" name="Line 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50182" name="Rectangle 8"/>
          <p:cNvSpPr>
            <a:spLocks noChangeArrowheads="1"/>
          </p:cNvSpPr>
          <p:nvPr/>
        </p:nvSpPr>
        <p:spPr bwMode="auto">
          <a:xfrm>
            <a:off x="7467600" y="3733800"/>
            <a:ext cx="1524000" cy="830997"/>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200" dirty="0">
                <a:solidFill>
                  <a:schemeClr val="tx1"/>
                </a:solidFill>
                <a:latin typeface="Liberation Sans" panose="020B0604020202020204" pitchFamily="34" charset="0"/>
              </a:rPr>
              <a:t>Illustration 3-16</a:t>
            </a:r>
          </a:p>
          <a:p>
            <a:r>
              <a:rPr lang="en-US" sz="1200" b="0" dirty="0">
                <a:solidFill>
                  <a:schemeClr val="tx1"/>
                </a:solidFill>
                <a:latin typeface="Liberation Sans" panose="020B0604020202020204" pitchFamily="34" charset="0"/>
              </a:rPr>
              <a:t>Adjusting entries for </a:t>
            </a:r>
            <a:r>
              <a:rPr lang="en-US" sz="1200" b="0" dirty="0" smtClean="0">
                <a:solidFill>
                  <a:schemeClr val="tx1"/>
                </a:solidFill>
                <a:latin typeface="Liberation Sans" panose="020B0604020202020204" pitchFamily="34" charset="0"/>
              </a:rPr>
              <a:t>accrued expenses</a:t>
            </a:r>
            <a:endParaRPr lang="en-US" altLang="en-US" sz="1200" b="0" dirty="0">
              <a:solidFill>
                <a:schemeClr val="tx1"/>
              </a:solidFill>
              <a:latin typeface="Liberation Sans" panose="020B0604020202020204" pitchFamily="34" charset="0"/>
            </a:endParaRPr>
          </a:p>
        </p:txBody>
      </p:sp>
      <p:pic>
        <p:nvPicPr>
          <p:cNvPr id="50183" name="Picture 9"/>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1204704" y="3814762"/>
            <a:ext cx="6186696" cy="243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0" name="Rectangle 9"/>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006600"/>
                </a:solidFill>
                <a:latin typeface="Liberation Sans" panose="020B0604020202020204" pitchFamily="34" charset="0"/>
              </a:rPr>
              <a:t>ACCRUED EXPENSES</a:t>
            </a:r>
            <a:endParaRPr lang="en-US" altLang="en-US" sz="3200" dirty="0">
              <a:solidFill>
                <a:srgbClr val="006600"/>
              </a:solidFill>
              <a:latin typeface="Liberation Sans" panose="020B0604020202020204" pitchFamily="34" charset="0"/>
            </a:endParaRPr>
          </a:p>
        </p:txBody>
      </p:sp>
      <p:sp>
        <p:nvSpPr>
          <p:cNvPr id="11"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6</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5"/>
          <p:cNvSpPr txBox="1">
            <a:spLocks noChangeArrowheads="1"/>
          </p:cNvSpPr>
          <p:nvPr/>
        </p:nvSpPr>
        <p:spPr bwMode="auto">
          <a:xfrm>
            <a:off x="838200" y="1295400"/>
            <a:ext cx="7772400" cy="35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marL="457200" indent="-457200">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5000"/>
              </a:lnSpc>
              <a:spcBef>
                <a:spcPct val="50000"/>
              </a:spcBef>
              <a:buClr>
                <a:srgbClr val="CC0000"/>
              </a:buClr>
              <a:buSzPct val="80000"/>
              <a:buFont typeface="Wingdings" pitchFamily="2" charset="2"/>
              <a:buChar char="u"/>
            </a:pPr>
            <a:r>
              <a:rPr lang="en-US" altLang="en-US" sz="2200" b="0" dirty="0">
                <a:solidFill>
                  <a:schemeClr val="tx1"/>
                </a:solidFill>
                <a:latin typeface="Liberation Sans" panose="020B0604020202020204" pitchFamily="34" charset="0"/>
              </a:rPr>
              <a:t>Monthly and quarterly time periods are called </a:t>
            </a:r>
            <a:r>
              <a:rPr lang="en-US" altLang="en-US" sz="2200" dirty="0">
                <a:solidFill>
                  <a:schemeClr val="hlink"/>
                </a:solidFill>
                <a:latin typeface="Liberation Sans" panose="020B0604020202020204" pitchFamily="34" charset="0"/>
              </a:rPr>
              <a:t>interim periods</a:t>
            </a:r>
            <a:r>
              <a:rPr lang="en-US" altLang="en-US" sz="2200" b="0" dirty="0">
                <a:solidFill>
                  <a:schemeClr val="tx1"/>
                </a:solidFill>
                <a:latin typeface="Liberation Sans" panose="020B0604020202020204" pitchFamily="34" charset="0"/>
              </a:rPr>
              <a:t>. </a:t>
            </a:r>
          </a:p>
          <a:p>
            <a:pPr>
              <a:lnSpc>
                <a:spcPct val="125000"/>
              </a:lnSpc>
              <a:spcBef>
                <a:spcPct val="50000"/>
              </a:spcBef>
              <a:buClr>
                <a:srgbClr val="CC0000"/>
              </a:buClr>
              <a:buSzPct val="80000"/>
              <a:buFont typeface="Wingdings" pitchFamily="2" charset="2"/>
              <a:buChar char="u"/>
            </a:pPr>
            <a:r>
              <a:rPr lang="en-US" altLang="en-US" sz="2200" b="0" dirty="0">
                <a:solidFill>
                  <a:schemeClr val="tx1"/>
                </a:solidFill>
                <a:latin typeface="Liberation Sans" panose="020B0604020202020204" pitchFamily="34" charset="0"/>
              </a:rPr>
              <a:t>Most large companies must prepare both </a:t>
            </a:r>
            <a:r>
              <a:rPr lang="en-US" altLang="en-US" sz="2200" dirty="0">
                <a:solidFill>
                  <a:schemeClr val="tx1"/>
                </a:solidFill>
                <a:latin typeface="Liberation Sans" panose="020B0604020202020204" pitchFamily="34" charset="0"/>
              </a:rPr>
              <a:t>quarterly </a:t>
            </a:r>
            <a:r>
              <a:rPr lang="en-US" altLang="en-US" sz="2200" b="0" dirty="0">
                <a:solidFill>
                  <a:schemeClr val="tx1"/>
                </a:solidFill>
                <a:latin typeface="Liberation Sans" panose="020B0604020202020204" pitchFamily="34" charset="0"/>
              </a:rPr>
              <a:t>and</a:t>
            </a:r>
            <a:r>
              <a:rPr lang="en-US" altLang="en-US" sz="2200" dirty="0">
                <a:solidFill>
                  <a:schemeClr val="tx1"/>
                </a:solidFill>
                <a:latin typeface="Liberation Sans" panose="020B0604020202020204" pitchFamily="34" charset="0"/>
              </a:rPr>
              <a:t> annual</a:t>
            </a:r>
            <a:r>
              <a:rPr lang="en-US" altLang="en-US" sz="2200" b="0" dirty="0">
                <a:solidFill>
                  <a:schemeClr val="tx1"/>
                </a:solidFill>
                <a:latin typeface="Liberation Sans" panose="020B0604020202020204" pitchFamily="34" charset="0"/>
              </a:rPr>
              <a:t> financial statements.</a:t>
            </a:r>
          </a:p>
          <a:p>
            <a:pPr>
              <a:lnSpc>
                <a:spcPct val="125000"/>
              </a:lnSpc>
              <a:spcBef>
                <a:spcPct val="50000"/>
              </a:spcBef>
              <a:buClr>
                <a:srgbClr val="CC0000"/>
              </a:buClr>
              <a:buSzPct val="80000"/>
              <a:buFont typeface="Wingdings" pitchFamily="2" charset="2"/>
              <a:buChar char="u"/>
            </a:pPr>
            <a:r>
              <a:rPr lang="en-US" altLang="en-US" sz="2200" dirty="0">
                <a:solidFill>
                  <a:schemeClr val="hlink"/>
                </a:solidFill>
                <a:latin typeface="Liberation Sans" panose="020B0604020202020204" pitchFamily="34" charset="0"/>
              </a:rPr>
              <a:t>Fiscal Year</a:t>
            </a:r>
            <a:r>
              <a:rPr lang="en-US" altLang="en-US" sz="2200" b="0" dirty="0">
                <a:solidFill>
                  <a:schemeClr val="tx1"/>
                </a:solidFill>
                <a:latin typeface="Liberation Sans" panose="020B0604020202020204" pitchFamily="34" charset="0"/>
              </a:rPr>
              <a:t> = Accounting time period that is </a:t>
            </a:r>
            <a:r>
              <a:rPr lang="en-US" altLang="en-US" sz="2200" dirty="0">
                <a:solidFill>
                  <a:schemeClr val="tx1"/>
                </a:solidFill>
                <a:latin typeface="Liberation Sans" panose="020B0604020202020204" pitchFamily="34" charset="0"/>
              </a:rPr>
              <a:t>one year</a:t>
            </a:r>
            <a:r>
              <a:rPr lang="en-US" altLang="en-US" sz="2200" b="0" dirty="0">
                <a:solidFill>
                  <a:schemeClr val="tx1"/>
                </a:solidFill>
                <a:latin typeface="Liberation Sans" panose="020B0604020202020204" pitchFamily="34" charset="0"/>
              </a:rPr>
              <a:t> in length.</a:t>
            </a:r>
          </a:p>
          <a:p>
            <a:pPr>
              <a:lnSpc>
                <a:spcPct val="125000"/>
              </a:lnSpc>
              <a:spcBef>
                <a:spcPct val="50000"/>
              </a:spcBef>
              <a:buClr>
                <a:srgbClr val="CC0000"/>
              </a:buClr>
              <a:buSzPct val="80000"/>
              <a:buFont typeface="Wingdings" pitchFamily="2" charset="2"/>
              <a:buChar char="u"/>
            </a:pPr>
            <a:r>
              <a:rPr lang="en-US" altLang="en-US" sz="2200" dirty="0">
                <a:solidFill>
                  <a:schemeClr val="hlink"/>
                </a:solidFill>
                <a:latin typeface="Liberation Sans" panose="020B0604020202020204" pitchFamily="34" charset="0"/>
              </a:rPr>
              <a:t>Calendar Year</a:t>
            </a:r>
            <a:r>
              <a:rPr lang="en-US" altLang="en-US" sz="2200" b="0" dirty="0">
                <a:solidFill>
                  <a:schemeClr val="tx1"/>
                </a:solidFill>
                <a:latin typeface="Liberation Sans" panose="020B0604020202020204" pitchFamily="34" charset="0"/>
              </a:rPr>
              <a:t> = January 1 to December 31.</a:t>
            </a:r>
          </a:p>
        </p:txBody>
      </p:sp>
      <p:sp>
        <p:nvSpPr>
          <p:cNvPr id="6149"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sz="3200" dirty="0">
                <a:solidFill>
                  <a:srgbClr val="CC0000"/>
                </a:solidFill>
                <a:latin typeface="Liberation Sans" panose="020B0604020202020204" pitchFamily="34" charset="0"/>
              </a:rPr>
              <a:t>Fiscal and Calendar Years</a:t>
            </a:r>
          </a:p>
        </p:txBody>
      </p:sp>
      <p:sp>
        <p:nvSpPr>
          <p:cNvPr id="6158" name="Line 1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6" name="Text Box 10"/>
          <p:cNvSpPr txBox="1">
            <a:spLocks noChangeArrowheads="1"/>
          </p:cNvSpPr>
          <p:nvPr/>
        </p:nvSpPr>
        <p:spPr bwMode="auto">
          <a:xfrm>
            <a:off x="8153400" y="6369050"/>
            <a:ext cx="838200" cy="3365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1600" i="1" dirty="0">
                <a:latin typeface="Liberation Sans" panose="020B0604020202020204" pitchFamily="34" charset="0"/>
              </a:rPr>
              <a:t>LO 1</a:t>
            </a:r>
          </a:p>
        </p:txBody>
      </p:sp>
    </p:spTree>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2971800"/>
            <a:ext cx="8534400" cy="1444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203" name="Text Box 20"/>
          <p:cNvSpPr txBox="1">
            <a:spLocks noChangeArrowheads="1"/>
          </p:cNvSpPr>
          <p:nvPr/>
        </p:nvSpPr>
        <p:spPr bwMode="auto">
          <a:xfrm>
            <a:off x="609600" y="1295400"/>
            <a:ext cx="807720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0000"/>
              </a:lnSpc>
              <a:spcBef>
                <a:spcPct val="0"/>
              </a:spcBef>
              <a:buClrTx/>
              <a:buSzTx/>
              <a:buFontTx/>
              <a:buNone/>
            </a:pPr>
            <a:r>
              <a:rPr lang="en-US" altLang="en-US" sz="2100" dirty="0">
                <a:solidFill>
                  <a:schemeClr val="tx1"/>
                </a:solidFill>
                <a:latin typeface="Liberation Sans" panose="020B0604020202020204" pitchFamily="34" charset="0"/>
              </a:rPr>
              <a:t>Illustration:  </a:t>
            </a:r>
            <a:r>
              <a:rPr lang="en-US" altLang="en-US" sz="2100" b="0" dirty="0" smtClean="0">
                <a:solidFill>
                  <a:schemeClr val="tx1"/>
                </a:solidFill>
                <a:latin typeface="Liberation Sans" panose="020B0604020202020204" pitchFamily="34" charset="0"/>
              </a:rPr>
              <a:t>Yazici </a:t>
            </a:r>
            <a:r>
              <a:rPr lang="en-US" altLang="en-US" sz="2100" b="0" dirty="0">
                <a:solidFill>
                  <a:schemeClr val="tx1"/>
                </a:solidFill>
                <a:latin typeface="Liberation Sans" panose="020B0604020202020204" pitchFamily="34" charset="0"/>
              </a:rPr>
              <a:t>Advertising </a:t>
            </a:r>
            <a:r>
              <a:rPr lang="en-US" altLang="en-US" sz="2100" b="0" dirty="0" smtClean="0">
                <a:solidFill>
                  <a:schemeClr val="tx1"/>
                </a:solidFill>
                <a:latin typeface="Liberation Sans" panose="020B0604020202020204" pitchFamily="34" charset="0"/>
              </a:rPr>
              <a:t>Inc. </a:t>
            </a:r>
            <a:r>
              <a:rPr lang="en-US" altLang="en-US" sz="2100" b="0" dirty="0">
                <a:solidFill>
                  <a:schemeClr val="tx1"/>
                </a:solidFill>
                <a:latin typeface="Liberation Sans" panose="020B0604020202020204" pitchFamily="34" charset="0"/>
              </a:rPr>
              <a:t>signed a three-month note payable in the amount of </a:t>
            </a:r>
            <a:r>
              <a:rPr lang="en-US" altLang="en-US" sz="2100" b="0" dirty="0" smtClean="0">
                <a:solidFill>
                  <a:schemeClr val="tx1"/>
                </a:solidFill>
                <a:latin typeface="Calibri"/>
              </a:rPr>
              <a:t>₺</a:t>
            </a:r>
            <a:r>
              <a:rPr lang="en-US" altLang="en-US" sz="2100" b="0" dirty="0" smtClean="0">
                <a:solidFill>
                  <a:schemeClr val="tx1"/>
                </a:solidFill>
                <a:latin typeface="Liberation Sans" panose="020B0604020202020204" pitchFamily="34" charset="0"/>
              </a:rPr>
              <a:t>5,000 </a:t>
            </a:r>
            <a:r>
              <a:rPr lang="en-US" altLang="en-US" sz="2100" b="0" dirty="0">
                <a:solidFill>
                  <a:schemeClr val="tx1"/>
                </a:solidFill>
                <a:latin typeface="Liberation Sans" panose="020B0604020202020204" pitchFamily="34" charset="0"/>
              </a:rPr>
              <a:t>on October 1. The note requires </a:t>
            </a:r>
            <a:r>
              <a:rPr lang="en-US" altLang="en-US" sz="2100" b="0" dirty="0" smtClean="0">
                <a:solidFill>
                  <a:schemeClr val="tx1"/>
                </a:solidFill>
                <a:latin typeface="Liberation Sans" panose="020B0604020202020204" pitchFamily="34" charset="0"/>
              </a:rPr>
              <a:t>Yazici </a:t>
            </a:r>
            <a:r>
              <a:rPr lang="en-US" altLang="en-US" sz="2100" b="0" dirty="0">
                <a:solidFill>
                  <a:schemeClr val="tx1"/>
                </a:solidFill>
                <a:latin typeface="Liberation Sans" panose="020B0604020202020204" pitchFamily="34" charset="0"/>
              </a:rPr>
              <a:t>to pay interest at an annual rate of 12%.</a:t>
            </a:r>
          </a:p>
        </p:txBody>
      </p:sp>
      <p:sp>
        <p:nvSpPr>
          <p:cNvPr id="315429" name="Text Box 37"/>
          <p:cNvSpPr txBox="1">
            <a:spLocks noChangeArrowheads="1"/>
          </p:cNvSpPr>
          <p:nvPr/>
        </p:nvSpPr>
        <p:spPr bwMode="auto">
          <a:xfrm>
            <a:off x="1981200" y="5106988"/>
            <a:ext cx="3505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457200">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50000"/>
              </a:spcBef>
              <a:buClrTx/>
              <a:buSzTx/>
              <a:buFontTx/>
              <a:buNone/>
            </a:pPr>
            <a:r>
              <a:rPr lang="en-US" altLang="en-US" sz="2100" b="0" dirty="0">
                <a:solidFill>
                  <a:schemeClr val="tx1"/>
                </a:solidFill>
                <a:latin typeface="Liberation Sans" panose="020B0604020202020204" pitchFamily="34" charset="0"/>
                <a:cs typeface="Arial" charset="0"/>
              </a:rPr>
              <a:t>Interest Payable</a:t>
            </a:r>
          </a:p>
        </p:txBody>
      </p:sp>
      <p:sp>
        <p:nvSpPr>
          <p:cNvPr id="315432" name="Text Box 40"/>
          <p:cNvSpPr txBox="1">
            <a:spLocks noChangeArrowheads="1"/>
          </p:cNvSpPr>
          <p:nvPr/>
        </p:nvSpPr>
        <p:spPr bwMode="auto">
          <a:xfrm>
            <a:off x="6934200" y="5106988"/>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2100" b="0" dirty="0">
                <a:solidFill>
                  <a:schemeClr val="tx1"/>
                </a:solidFill>
                <a:latin typeface="Liberation Sans" panose="020B0604020202020204" pitchFamily="34" charset="0"/>
                <a:cs typeface="Arial" charset="0"/>
              </a:rPr>
              <a:t>50</a:t>
            </a:r>
          </a:p>
        </p:txBody>
      </p:sp>
      <p:sp>
        <p:nvSpPr>
          <p:cNvPr id="315433" name="Text Box 41"/>
          <p:cNvSpPr txBox="1">
            <a:spLocks noChangeArrowheads="1"/>
          </p:cNvSpPr>
          <p:nvPr/>
        </p:nvSpPr>
        <p:spPr bwMode="auto">
          <a:xfrm>
            <a:off x="1981200" y="4648200"/>
            <a:ext cx="38100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50000"/>
              </a:spcBef>
              <a:buClrTx/>
              <a:buSzTx/>
              <a:buFontTx/>
              <a:buNone/>
            </a:pPr>
            <a:r>
              <a:rPr lang="en-US" altLang="en-US" sz="2100" b="0" dirty="0">
                <a:solidFill>
                  <a:schemeClr val="tx1"/>
                </a:solidFill>
                <a:latin typeface="Liberation Sans" panose="020B0604020202020204" pitchFamily="34" charset="0"/>
                <a:cs typeface="Arial" charset="0"/>
              </a:rPr>
              <a:t>Interest Expense</a:t>
            </a:r>
          </a:p>
        </p:txBody>
      </p:sp>
      <p:sp>
        <p:nvSpPr>
          <p:cNvPr id="315434" name="Text Box 42"/>
          <p:cNvSpPr txBox="1">
            <a:spLocks noChangeArrowheads="1"/>
          </p:cNvSpPr>
          <p:nvPr/>
        </p:nvSpPr>
        <p:spPr bwMode="auto">
          <a:xfrm>
            <a:off x="5943600" y="4648200"/>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2100" b="0" dirty="0">
                <a:solidFill>
                  <a:schemeClr val="tx1"/>
                </a:solidFill>
                <a:latin typeface="Liberation Sans" panose="020B0604020202020204" pitchFamily="34" charset="0"/>
                <a:cs typeface="Arial" charset="0"/>
              </a:rPr>
              <a:t>50</a:t>
            </a:r>
          </a:p>
        </p:txBody>
      </p:sp>
      <p:sp>
        <p:nvSpPr>
          <p:cNvPr id="51208" name="Text Box 48"/>
          <p:cNvSpPr txBox="1">
            <a:spLocks noChangeArrowheads="1"/>
          </p:cNvSpPr>
          <p:nvPr/>
        </p:nvSpPr>
        <p:spPr bwMode="auto">
          <a:xfrm>
            <a:off x="609600" y="4648200"/>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rIns="0">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50000"/>
              </a:spcBef>
              <a:buClrTx/>
              <a:buSzTx/>
              <a:buFontTx/>
              <a:buNone/>
            </a:pPr>
            <a:r>
              <a:rPr lang="en-US" altLang="en-US" sz="2100" b="0" dirty="0">
                <a:solidFill>
                  <a:schemeClr val="tx1"/>
                </a:solidFill>
                <a:latin typeface="Liberation Sans" panose="020B0604020202020204" pitchFamily="34" charset="0"/>
                <a:cs typeface="Arial" charset="0"/>
              </a:rPr>
              <a:t>Oct. 31</a:t>
            </a:r>
          </a:p>
        </p:txBody>
      </p:sp>
      <p:sp>
        <p:nvSpPr>
          <p:cNvPr id="46089" name="Line 10"/>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51212" name="Rectangle 8"/>
          <p:cNvSpPr>
            <a:spLocks noChangeArrowheads="1"/>
          </p:cNvSpPr>
          <p:nvPr/>
        </p:nvSpPr>
        <p:spPr bwMode="auto">
          <a:xfrm>
            <a:off x="7239000" y="2299648"/>
            <a:ext cx="1524000" cy="646331"/>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200" dirty="0">
                <a:solidFill>
                  <a:schemeClr val="tx1"/>
                </a:solidFill>
                <a:latin typeface="Liberation Sans" panose="020B0604020202020204" pitchFamily="34" charset="0"/>
              </a:rPr>
              <a:t>Illustration 3-17</a:t>
            </a:r>
          </a:p>
          <a:p>
            <a:r>
              <a:rPr lang="en-US" sz="1200" b="0" dirty="0">
                <a:solidFill>
                  <a:schemeClr val="tx1"/>
                </a:solidFill>
                <a:latin typeface="Liberation Sans" panose="020B0604020202020204" pitchFamily="34" charset="0"/>
              </a:rPr>
              <a:t>Formula for computing interest</a:t>
            </a:r>
            <a:endParaRPr lang="en-US" altLang="en-US" sz="1200" b="0" dirty="0">
              <a:solidFill>
                <a:schemeClr val="tx1"/>
              </a:solidFill>
              <a:latin typeface="Liberation Sans" panose="020B0604020202020204" pitchFamily="34" charset="0"/>
            </a:endParaRPr>
          </a:p>
        </p:txBody>
      </p:sp>
      <p:sp>
        <p:nvSpPr>
          <p:cNvPr id="15" name="Rectangle 14"/>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1"/>
                </a:solidFill>
                <a:latin typeface="Liberation Sans" panose="020B0604020202020204" pitchFamily="34" charset="0"/>
              </a:rPr>
              <a:t>ACCRUED INTEREST</a:t>
            </a:r>
            <a:endParaRPr lang="en-US" altLang="en-US" sz="3200" dirty="0">
              <a:solidFill>
                <a:schemeClr val="tx1"/>
              </a:solidFill>
              <a:latin typeface="Liberation Sans" panose="020B0604020202020204" pitchFamily="34" charset="0"/>
            </a:endParaRPr>
          </a:p>
        </p:txBody>
      </p:sp>
      <p:sp>
        <p:nvSpPr>
          <p:cNvPr id="16"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6</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5433"/>
                                        </p:tgtEl>
                                        <p:attrNameLst>
                                          <p:attrName>style.visibility</p:attrName>
                                        </p:attrNameLst>
                                      </p:cBhvr>
                                      <p:to>
                                        <p:strVal val="visible"/>
                                      </p:to>
                                    </p:set>
                                    <p:animEffect transition="in" filter="wipe(left)">
                                      <p:cBhvr>
                                        <p:cTn id="7" dur="500"/>
                                        <p:tgtEl>
                                          <p:spTgt spid="31543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5434"/>
                                        </p:tgtEl>
                                        <p:attrNameLst>
                                          <p:attrName>style.visibility</p:attrName>
                                        </p:attrNameLst>
                                      </p:cBhvr>
                                      <p:to>
                                        <p:strVal val="visible"/>
                                      </p:to>
                                    </p:set>
                                    <p:animEffect transition="in" filter="wipe(left)">
                                      <p:cBhvr>
                                        <p:cTn id="11" dur="500"/>
                                        <p:tgtEl>
                                          <p:spTgt spid="31543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15429"/>
                                        </p:tgtEl>
                                        <p:attrNameLst>
                                          <p:attrName>style.visibility</p:attrName>
                                        </p:attrNameLst>
                                      </p:cBhvr>
                                      <p:to>
                                        <p:strVal val="visible"/>
                                      </p:to>
                                    </p:set>
                                    <p:animEffect transition="in" filter="wipe(left)">
                                      <p:cBhvr>
                                        <p:cTn id="16" dur="500"/>
                                        <p:tgtEl>
                                          <p:spTgt spid="315429"/>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15432"/>
                                        </p:tgtEl>
                                        <p:attrNameLst>
                                          <p:attrName>style.visibility</p:attrName>
                                        </p:attrNameLst>
                                      </p:cBhvr>
                                      <p:to>
                                        <p:strVal val="visible"/>
                                      </p:to>
                                    </p:set>
                                    <p:animEffect transition="in" filter="wipe(left)">
                                      <p:cBhvr>
                                        <p:cTn id="20" dur="500"/>
                                        <p:tgtEl>
                                          <p:spTgt spid="315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429" grpId="0" autoUpdateAnimBg="0"/>
      <p:bldP spid="315432" grpId="0" autoUpdateAnimBg="0"/>
      <p:bldP spid="315433" grpId="0" autoUpdateAnimBg="0"/>
      <p:bldP spid="315434"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5423848"/>
            <a:ext cx="27432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200" dirty="0">
                <a:solidFill>
                  <a:schemeClr val="tx1"/>
                </a:solidFill>
                <a:latin typeface="Liberation Sans" panose="020B0604020202020204" pitchFamily="34" charset="0"/>
              </a:rPr>
              <a:t>Illustration 3-18</a:t>
            </a:r>
          </a:p>
          <a:p>
            <a:r>
              <a:rPr lang="en-US" sz="1200" b="0" dirty="0">
                <a:solidFill>
                  <a:schemeClr val="tx1"/>
                </a:solidFill>
                <a:latin typeface="Liberation Sans" panose="020B0604020202020204" pitchFamily="34" charset="0"/>
              </a:rPr>
              <a:t>Adjustment for accrued interest</a:t>
            </a:r>
          </a:p>
        </p:txBody>
      </p:sp>
      <p:pic>
        <p:nvPicPr>
          <p:cNvPr id="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04800"/>
            <a:ext cx="8305800" cy="5081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6</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936234894"/>
      </p:ext>
    </p:extLst>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3"/>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685800" y="3524726"/>
            <a:ext cx="6705600" cy="2876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54275" name="Text Box 20"/>
          <p:cNvSpPr txBox="1">
            <a:spLocks noChangeArrowheads="1"/>
          </p:cNvSpPr>
          <p:nvPr/>
        </p:nvSpPr>
        <p:spPr bwMode="auto">
          <a:xfrm>
            <a:off x="609600" y="1295400"/>
            <a:ext cx="80772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0000"/>
              </a:lnSpc>
              <a:spcBef>
                <a:spcPct val="0"/>
              </a:spcBef>
              <a:buClrTx/>
              <a:buSzTx/>
              <a:buFontTx/>
              <a:buNone/>
            </a:pPr>
            <a:r>
              <a:rPr lang="en-US" altLang="en-US" sz="2100" dirty="0">
                <a:solidFill>
                  <a:schemeClr val="tx1"/>
                </a:solidFill>
                <a:latin typeface="Liberation Sans" panose="020B0604020202020204" pitchFamily="34" charset="0"/>
              </a:rPr>
              <a:t>Illustration:  </a:t>
            </a:r>
            <a:r>
              <a:rPr lang="en-US" altLang="en-US" sz="2100" b="0" dirty="0" smtClean="0">
                <a:solidFill>
                  <a:schemeClr val="tx1"/>
                </a:solidFill>
                <a:latin typeface="Liberation Sans" panose="020B0604020202020204" pitchFamily="34" charset="0"/>
              </a:rPr>
              <a:t>Yazici </a:t>
            </a:r>
            <a:r>
              <a:rPr lang="en-US" altLang="en-US" sz="2100" b="0" dirty="0">
                <a:solidFill>
                  <a:schemeClr val="tx1"/>
                </a:solidFill>
                <a:latin typeface="Liberation Sans" panose="020B0604020202020204" pitchFamily="34" charset="0"/>
              </a:rPr>
              <a:t>paid salaries and wages on October 26; the next payment of salaries will not occur until November 9. The employees receive total salaries of </a:t>
            </a:r>
            <a:r>
              <a:rPr lang="en-US" altLang="en-US" sz="2100" b="0" dirty="0" smtClean="0">
                <a:solidFill>
                  <a:schemeClr val="tx1"/>
                </a:solidFill>
                <a:latin typeface="Calibri"/>
              </a:rPr>
              <a:t>₺</a:t>
            </a:r>
            <a:r>
              <a:rPr lang="en-US" altLang="en-US" sz="2100" b="0" dirty="0" smtClean="0">
                <a:solidFill>
                  <a:schemeClr val="tx1"/>
                </a:solidFill>
                <a:latin typeface="Liberation Sans" panose="020B0604020202020204" pitchFamily="34" charset="0"/>
              </a:rPr>
              <a:t>2,000 </a:t>
            </a:r>
            <a:r>
              <a:rPr lang="en-US" altLang="en-US" sz="2100" b="0" dirty="0">
                <a:solidFill>
                  <a:schemeClr val="tx1"/>
                </a:solidFill>
                <a:latin typeface="Liberation Sans" panose="020B0604020202020204" pitchFamily="34" charset="0"/>
              </a:rPr>
              <a:t>for a five-day work week, or </a:t>
            </a:r>
            <a:r>
              <a:rPr lang="en-US" altLang="en-US" sz="2100" b="0" dirty="0" smtClean="0">
                <a:solidFill>
                  <a:schemeClr val="tx1"/>
                </a:solidFill>
                <a:latin typeface="Calibri"/>
              </a:rPr>
              <a:t>₺</a:t>
            </a:r>
            <a:r>
              <a:rPr lang="en-US" altLang="en-US" sz="2100" b="0" dirty="0" smtClean="0">
                <a:solidFill>
                  <a:schemeClr val="tx1"/>
                </a:solidFill>
                <a:latin typeface="Liberation Sans" panose="020B0604020202020204" pitchFamily="34" charset="0"/>
              </a:rPr>
              <a:t>400 </a:t>
            </a:r>
            <a:r>
              <a:rPr lang="en-US" altLang="en-US" sz="2100" b="0" dirty="0">
                <a:solidFill>
                  <a:schemeClr val="tx1"/>
                </a:solidFill>
                <a:latin typeface="Liberation Sans" panose="020B0604020202020204" pitchFamily="34" charset="0"/>
              </a:rPr>
              <a:t>per day. Thus, accrued salaries at October 31 are </a:t>
            </a:r>
            <a:r>
              <a:rPr lang="en-US" altLang="en-US" sz="2100" b="0" dirty="0" smtClean="0">
                <a:solidFill>
                  <a:schemeClr val="tx1"/>
                </a:solidFill>
                <a:latin typeface="Calibri"/>
              </a:rPr>
              <a:t>₺</a:t>
            </a:r>
            <a:r>
              <a:rPr lang="en-US" altLang="en-US" sz="2100" b="0" dirty="0" smtClean="0">
                <a:solidFill>
                  <a:schemeClr val="tx1"/>
                </a:solidFill>
                <a:latin typeface="Liberation Sans" panose="020B0604020202020204" pitchFamily="34" charset="0"/>
              </a:rPr>
              <a:t>1,200 (</a:t>
            </a:r>
            <a:r>
              <a:rPr lang="en-US" altLang="en-US" sz="2100" b="0" dirty="0" smtClean="0">
                <a:solidFill>
                  <a:schemeClr val="tx1"/>
                </a:solidFill>
                <a:latin typeface="Calibri"/>
              </a:rPr>
              <a:t>₺</a:t>
            </a:r>
            <a:r>
              <a:rPr lang="en-US" altLang="en-US" sz="2100" b="0" dirty="0" smtClean="0">
                <a:solidFill>
                  <a:schemeClr val="tx1"/>
                </a:solidFill>
                <a:latin typeface="Liberation Sans" panose="020B0604020202020204" pitchFamily="34" charset="0"/>
              </a:rPr>
              <a:t>400 </a:t>
            </a:r>
            <a:r>
              <a:rPr lang="en-US" altLang="en-US" sz="2100" b="0" dirty="0">
                <a:solidFill>
                  <a:schemeClr val="tx1"/>
                </a:solidFill>
                <a:latin typeface="Liberation Sans" panose="020B0604020202020204" pitchFamily="34" charset="0"/>
              </a:rPr>
              <a:t>x 3 days).</a:t>
            </a:r>
          </a:p>
        </p:txBody>
      </p:sp>
      <p:sp>
        <p:nvSpPr>
          <p:cNvPr id="49157" name="Line 9"/>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54279" name="Rectangle 14"/>
          <p:cNvSpPr>
            <a:spLocks noChangeArrowheads="1"/>
          </p:cNvSpPr>
          <p:nvPr/>
        </p:nvSpPr>
        <p:spPr bwMode="auto">
          <a:xfrm>
            <a:off x="7467600" y="3469944"/>
            <a:ext cx="1524000" cy="830997"/>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200" dirty="0">
                <a:solidFill>
                  <a:schemeClr val="tx1"/>
                </a:solidFill>
                <a:latin typeface="Liberation Sans" panose="020B0604020202020204" pitchFamily="34" charset="0"/>
              </a:rPr>
              <a:t>Illustration 3-19</a:t>
            </a:r>
          </a:p>
          <a:p>
            <a:r>
              <a:rPr lang="en-US" sz="1200" b="0" dirty="0">
                <a:solidFill>
                  <a:schemeClr val="tx1"/>
                </a:solidFill>
                <a:latin typeface="Liberation Sans" panose="020B0604020202020204" pitchFamily="34" charset="0"/>
              </a:rPr>
              <a:t>Calendar showing Yazici’s pay</a:t>
            </a:r>
          </a:p>
          <a:p>
            <a:r>
              <a:rPr lang="en-US" sz="1200" b="0" dirty="0">
                <a:solidFill>
                  <a:schemeClr val="tx1"/>
                </a:solidFill>
                <a:latin typeface="Liberation Sans" panose="020B0604020202020204" pitchFamily="34" charset="0"/>
              </a:rPr>
              <a:t>periods</a:t>
            </a:r>
            <a:endParaRPr lang="en-US" altLang="en-US" sz="1200" b="0" dirty="0">
              <a:solidFill>
                <a:schemeClr val="tx1"/>
              </a:solidFill>
              <a:latin typeface="Liberation Sans" panose="020B0604020202020204" pitchFamily="34" charset="0"/>
            </a:endParaRPr>
          </a:p>
        </p:txBody>
      </p:sp>
      <p:sp>
        <p:nvSpPr>
          <p:cNvPr id="10" name="Rectangle 9"/>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1"/>
                </a:solidFill>
                <a:latin typeface="Liberation Sans" panose="020B0604020202020204" pitchFamily="34" charset="0"/>
              </a:rPr>
              <a:t>ACCRUED SALARIES AND WAGES</a:t>
            </a:r>
            <a:endParaRPr lang="en-US" altLang="en-US" sz="3200" dirty="0">
              <a:solidFill>
                <a:schemeClr val="tx1"/>
              </a:solidFill>
              <a:latin typeface="Liberation Sans" panose="020B0604020202020204" pitchFamily="34" charset="0"/>
            </a:endParaRPr>
          </a:p>
        </p:txBody>
      </p:sp>
      <p:sp>
        <p:nvSpPr>
          <p:cNvPr id="11"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6</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40056" y="5544487"/>
            <a:ext cx="3546144"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200" dirty="0">
                <a:solidFill>
                  <a:schemeClr val="tx1"/>
                </a:solidFill>
                <a:latin typeface="Liberation Sans" panose="020B0604020202020204" pitchFamily="34" charset="0"/>
              </a:rPr>
              <a:t>Illustration 3-20</a:t>
            </a:r>
          </a:p>
          <a:p>
            <a:r>
              <a:rPr lang="en-US" sz="1200" b="0" dirty="0">
                <a:solidFill>
                  <a:schemeClr val="tx1"/>
                </a:solidFill>
                <a:latin typeface="Liberation Sans" panose="020B0604020202020204" pitchFamily="34" charset="0"/>
              </a:rPr>
              <a:t>Adjustment </a:t>
            </a:r>
            <a:r>
              <a:rPr lang="en-US" sz="1200" b="0" dirty="0" smtClean="0">
                <a:solidFill>
                  <a:schemeClr val="tx1"/>
                </a:solidFill>
                <a:latin typeface="Liberation Sans" panose="020B0604020202020204" pitchFamily="34" charset="0"/>
              </a:rPr>
              <a:t>for accrued </a:t>
            </a:r>
            <a:r>
              <a:rPr lang="en-US" sz="1200" b="0" dirty="0">
                <a:solidFill>
                  <a:schemeClr val="tx1"/>
                </a:solidFill>
                <a:latin typeface="Liberation Sans" panose="020B0604020202020204" pitchFamily="34" charset="0"/>
              </a:rPr>
              <a:t>salaries </a:t>
            </a:r>
            <a:r>
              <a:rPr lang="en-US" sz="1200" b="0" dirty="0" smtClean="0">
                <a:solidFill>
                  <a:schemeClr val="tx1"/>
                </a:solidFill>
                <a:latin typeface="Liberation Sans" panose="020B0604020202020204" pitchFamily="34" charset="0"/>
              </a:rPr>
              <a:t>and wages</a:t>
            </a:r>
            <a:endParaRPr lang="en-US" sz="1200" b="0" dirty="0">
              <a:solidFill>
                <a:schemeClr val="tx1"/>
              </a:solidFill>
              <a:latin typeface="Liberation Sans" panose="020B0604020202020204" pitchFamily="34" charset="0"/>
            </a:endParaRPr>
          </a:p>
        </p:txBody>
      </p:sp>
      <p:pic>
        <p:nvPicPr>
          <p:cNvPr id="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07873"/>
            <a:ext cx="8382000" cy="5227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6</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3095046536"/>
      </p:ext>
    </p:extLst>
  </p:cSld>
  <p:clrMapOvr>
    <a:masterClrMapping/>
  </p:clrMapOvr>
  <p:transition>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Line 4"/>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9" name="Rectangle 8"/>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006600"/>
                </a:solidFill>
                <a:latin typeface="Liberation Sans" panose="020B0604020202020204" pitchFamily="34" charset="0"/>
              </a:rPr>
              <a:t>ACCRUED EXPENSES</a:t>
            </a:r>
            <a:endParaRPr lang="en-US" altLang="en-US" sz="3200" dirty="0">
              <a:solidFill>
                <a:srgbClr val="006600"/>
              </a:solidFill>
              <a:latin typeface="Liberation Sans" panose="020B0604020202020204" pitchFamily="34" charset="0"/>
            </a:endParaRPr>
          </a:p>
        </p:txBody>
      </p:sp>
      <p:pic>
        <p:nvPicPr>
          <p:cNvPr id="1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24000"/>
            <a:ext cx="8534400" cy="2085975"/>
          </a:xfrm>
          <a:prstGeom prst="rect">
            <a:avLst/>
          </a:prstGeom>
          <a:noFill/>
          <a:ln w="19050" cap="sq" algn="ctr">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28600" y="3683421"/>
            <a:ext cx="45720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200" dirty="0">
                <a:solidFill>
                  <a:schemeClr val="tx1"/>
                </a:solidFill>
                <a:latin typeface="Liberation Sans" panose="020B0604020202020204" pitchFamily="34" charset="0"/>
              </a:rPr>
              <a:t>Illustration 3-21</a:t>
            </a:r>
          </a:p>
          <a:p>
            <a:r>
              <a:rPr lang="en-US" sz="1200" b="0" dirty="0">
                <a:solidFill>
                  <a:schemeClr val="tx1"/>
                </a:solidFill>
                <a:latin typeface="Liberation Sans" panose="020B0604020202020204" pitchFamily="34" charset="0"/>
              </a:rPr>
              <a:t>Accounting for </a:t>
            </a:r>
            <a:r>
              <a:rPr lang="en-US" sz="1200" b="0" dirty="0" smtClean="0">
                <a:solidFill>
                  <a:schemeClr val="tx1"/>
                </a:solidFill>
                <a:latin typeface="Liberation Sans" panose="020B0604020202020204" pitchFamily="34" charset="0"/>
              </a:rPr>
              <a:t>accrued expenses</a:t>
            </a:r>
            <a:endParaRPr lang="en-US" sz="1200" b="0" dirty="0">
              <a:solidFill>
                <a:schemeClr val="tx1"/>
              </a:solidFill>
              <a:latin typeface="Liberation Sans" panose="020B0604020202020204" pitchFamily="34" charset="0"/>
            </a:endParaRPr>
          </a:p>
        </p:txBody>
      </p:sp>
      <p:sp>
        <p:nvSpPr>
          <p:cNvPr id="11"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6</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484496" y="465468"/>
            <a:ext cx="8126104" cy="560388"/>
          </a:xfrm>
          <a:prstGeom prst="rect">
            <a:avLst/>
          </a:prstGeom>
          <a:noFill/>
          <a:ln>
            <a:noFill/>
          </a:ln>
          <a:effectLst/>
        </p:spPr>
        <p:txBody>
          <a:bodyPr lIns="90488" tIns="44450" rIns="90488" bIns="44450" anchor="ctr" anchorCtr="0"/>
          <a:lstStyle/>
          <a:p>
            <a:pPr algn="l"/>
            <a:r>
              <a:rPr lang="en-US" altLang="en-US" sz="2800" b="1" i="0" dirty="0" smtClean="0">
                <a:solidFill>
                  <a:srgbClr val="006600"/>
                </a:solidFill>
                <a:latin typeface="Liberation Sans" panose="020B0604020202020204" pitchFamily="34" charset="0"/>
              </a:rPr>
              <a:t>People, Plant, and Profit Insight</a:t>
            </a:r>
            <a:endParaRPr lang="en-US" altLang="en-US" sz="2800" b="1" i="0" dirty="0">
              <a:solidFill>
                <a:srgbClr val="006600"/>
              </a:solidFill>
              <a:latin typeface="Liberation Sans" panose="020B0604020202020204" pitchFamily="34" charset="0"/>
            </a:endParaRPr>
          </a:p>
        </p:txBody>
      </p:sp>
      <p:sp>
        <p:nvSpPr>
          <p:cNvPr id="2" name="Rectangle 1"/>
          <p:cNvSpPr/>
          <p:nvPr/>
        </p:nvSpPr>
        <p:spPr>
          <a:xfrm>
            <a:off x="484496" y="1135184"/>
            <a:ext cx="8153400" cy="4762971"/>
          </a:xfrm>
          <a:prstGeom prst="rect">
            <a:avLst/>
          </a:prstGeom>
        </p:spPr>
        <p:txBody>
          <a:bodyPr wrap="square">
            <a:spAutoFit/>
          </a:bodyPr>
          <a:lstStyle/>
          <a:p>
            <a:pPr algn="just">
              <a:lnSpc>
                <a:spcPct val="110000"/>
              </a:lnSpc>
              <a:spcBef>
                <a:spcPts val="600"/>
              </a:spcBef>
            </a:pPr>
            <a:r>
              <a:rPr lang="en-US" sz="2100" b="1" dirty="0" smtClean="0">
                <a:solidFill>
                  <a:schemeClr val="tx1"/>
                </a:solidFill>
                <a:latin typeface="Liberation Sans" panose="020B0604020202020204" pitchFamily="34" charset="0"/>
              </a:rPr>
              <a:t>Got Junk?</a:t>
            </a:r>
          </a:p>
          <a:p>
            <a:pPr algn="just">
              <a:lnSpc>
                <a:spcPct val="110000"/>
              </a:lnSpc>
              <a:spcBef>
                <a:spcPts val="600"/>
              </a:spcBef>
            </a:pPr>
            <a:r>
              <a:rPr lang="en-US" sz="2100" b="0" dirty="0" smtClean="0">
                <a:solidFill>
                  <a:schemeClr val="tx1"/>
                </a:solidFill>
                <a:latin typeface="Liberation Sans" panose="020B0604020202020204" pitchFamily="34" charset="0"/>
              </a:rPr>
              <a:t>Do </a:t>
            </a:r>
            <a:r>
              <a:rPr lang="en-US" sz="2100" b="0" dirty="0">
                <a:solidFill>
                  <a:schemeClr val="tx1"/>
                </a:solidFill>
                <a:latin typeface="Liberation Sans" panose="020B0604020202020204" pitchFamily="34" charset="0"/>
              </a:rPr>
              <a:t>you have an old </a:t>
            </a:r>
            <a:r>
              <a:rPr lang="en-US" sz="2100" b="0" dirty="0" smtClean="0">
                <a:solidFill>
                  <a:schemeClr val="tx1"/>
                </a:solidFill>
                <a:latin typeface="Liberation Sans" panose="020B0604020202020204" pitchFamily="34" charset="0"/>
              </a:rPr>
              <a:t>computer or </a:t>
            </a:r>
            <a:r>
              <a:rPr lang="en-US" sz="2100" b="0" dirty="0">
                <a:solidFill>
                  <a:schemeClr val="tx1"/>
                </a:solidFill>
                <a:latin typeface="Liberation Sans" panose="020B0604020202020204" pitchFamily="34" charset="0"/>
              </a:rPr>
              <a:t>two that you </a:t>
            </a:r>
            <a:r>
              <a:rPr lang="en-US" sz="2100" b="0" dirty="0" smtClean="0">
                <a:solidFill>
                  <a:schemeClr val="tx1"/>
                </a:solidFill>
                <a:latin typeface="Liberation Sans" panose="020B0604020202020204" pitchFamily="34" charset="0"/>
              </a:rPr>
              <a:t>no longer </a:t>
            </a:r>
            <a:r>
              <a:rPr lang="en-US" sz="2100" b="0" dirty="0">
                <a:solidFill>
                  <a:schemeClr val="tx1"/>
                </a:solidFill>
                <a:latin typeface="Liberation Sans" panose="020B0604020202020204" pitchFamily="34" charset="0"/>
              </a:rPr>
              <a:t>use? How about </a:t>
            </a:r>
            <a:r>
              <a:rPr lang="en-US" sz="2100" b="0" dirty="0" smtClean="0">
                <a:solidFill>
                  <a:schemeClr val="tx1"/>
                </a:solidFill>
                <a:latin typeface="Liberation Sans" panose="020B0604020202020204" pitchFamily="34" charset="0"/>
              </a:rPr>
              <a:t>an old </a:t>
            </a:r>
            <a:r>
              <a:rPr lang="en-US" sz="2100" b="0" dirty="0">
                <a:solidFill>
                  <a:schemeClr val="tx1"/>
                </a:solidFill>
                <a:latin typeface="Liberation Sans" panose="020B0604020202020204" pitchFamily="34" charset="0"/>
              </a:rPr>
              <a:t>TV that needs replacing</a:t>
            </a:r>
            <a:r>
              <a:rPr lang="en-US" sz="2100" b="0" dirty="0" smtClean="0">
                <a:solidFill>
                  <a:schemeClr val="tx1"/>
                </a:solidFill>
                <a:latin typeface="Liberation Sans" panose="020B0604020202020204" pitchFamily="34" charset="0"/>
              </a:rPr>
              <a:t>? Many </a:t>
            </a:r>
            <a:r>
              <a:rPr lang="en-US" sz="2100" b="0" dirty="0">
                <a:solidFill>
                  <a:schemeClr val="tx1"/>
                </a:solidFill>
                <a:latin typeface="Liberation Sans" panose="020B0604020202020204" pitchFamily="34" charset="0"/>
              </a:rPr>
              <a:t>people do. </a:t>
            </a:r>
            <a:r>
              <a:rPr lang="en-US" sz="2100" b="0" dirty="0" smtClean="0">
                <a:solidFill>
                  <a:schemeClr val="tx1"/>
                </a:solidFill>
                <a:latin typeface="Liberation Sans" panose="020B0604020202020204" pitchFamily="34" charset="0"/>
              </a:rPr>
              <a:t>Approximately 163,000 computers and </a:t>
            </a:r>
            <a:r>
              <a:rPr lang="en-US" sz="2100" b="0" dirty="0">
                <a:solidFill>
                  <a:schemeClr val="tx1"/>
                </a:solidFill>
                <a:latin typeface="Liberation Sans" panose="020B0604020202020204" pitchFamily="34" charset="0"/>
              </a:rPr>
              <a:t>televisions </a:t>
            </a:r>
            <a:r>
              <a:rPr lang="en-US" sz="2100" b="0" dirty="0" smtClean="0">
                <a:solidFill>
                  <a:schemeClr val="tx1"/>
                </a:solidFill>
                <a:latin typeface="Liberation Sans" panose="020B0604020202020204" pitchFamily="34" charset="0"/>
              </a:rPr>
              <a:t>become obsolete </a:t>
            </a:r>
            <a:r>
              <a:rPr lang="en-US" sz="2100" b="0" dirty="0">
                <a:solidFill>
                  <a:schemeClr val="tx1"/>
                </a:solidFill>
                <a:latin typeface="Liberation Sans" panose="020B0604020202020204" pitchFamily="34" charset="0"/>
              </a:rPr>
              <a:t>each day. Yet</a:t>
            </a:r>
            <a:r>
              <a:rPr lang="en-US" sz="2100" b="0" dirty="0" smtClean="0">
                <a:solidFill>
                  <a:schemeClr val="tx1"/>
                </a:solidFill>
                <a:latin typeface="Liberation Sans" panose="020B0604020202020204" pitchFamily="34" charset="0"/>
              </a:rPr>
              <a:t>, estimates </a:t>
            </a:r>
            <a:r>
              <a:rPr lang="en-US" sz="2100" b="0" dirty="0">
                <a:solidFill>
                  <a:schemeClr val="tx1"/>
                </a:solidFill>
                <a:latin typeface="Liberation Sans" panose="020B0604020202020204" pitchFamily="34" charset="0"/>
              </a:rPr>
              <a:t>indicate </a:t>
            </a:r>
            <a:r>
              <a:rPr lang="en-US" sz="2100" b="0" dirty="0" smtClean="0">
                <a:solidFill>
                  <a:schemeClr val="tx1"/>
                </a:solidFill>
                <a:latin typeface="Liberation Sans" panose="020B0604020202020204" pitchFamily="34" charset="0"/>
              </a:rPr>
              <a:t>that only </a:t>
            </a:r>
            <a:r>
              <a:rPr lang="en-US" sz="2100" b="0" dirty="0">
                <a:solidFill>
                  <a:schemeClr val="tx1"/>
                </a:solidFill>
                <a:latin typeface="Liberation Sans" panose="020B0604020202020204" pitchFamily="34" charset="0"/>
              </a:rPr>
              <a:t>11% of computers </a:t>
            </a:r>
            <a:r>
              <a:rPr lang="en-US" sz="2100" b="0" dirty="0" smtClean="0">
                <a:solidFill>
                  <a:schemeClr val="tx1"/>
                </a:solidFill>
                <a:latin typeface="Liberation Sans" panose="020B0604020202020204" pitchFamily="34" charset="0"/>
              </a:rPr>
              <a:t>are recycled </a:t>
            </a:r>
            <a:r>
              <a:rPr lang="en-US" sz="2100" b="0" dirty="0">
                <a:solidFill>
                  <a:schemeClr val="tx1"/>
                </a:solidFill>
                <a:latin typeface="Liberation Sans" panose="020B0604020202020204" pitchFamily="34" charset="0"/>
              </a:rPr>
              <a:t>and 75% of </a:t>
            </a:r>
            <a:r>
              <a:rPr lang="en-US" sz="2100" b="0" dirty="0" smtClean="0">
                <a:solidFill>
                  <a:schemeClr val="tx1"/>
                </a:solidFill>
                <a:latin typeface="Liberation Sans" panose="020B0604020202020204" pitchFamily="34" charset="0"/>
              </a:rPr>
              <a:t>all computers </a:t>
            </a:r>
            <a:r>
              <a:rPr lang="en-US" sz="2100" b="0" dirty="0">
                <a:solidFill>
                  <a:schemeClr val="tx1"/>
                </a:solidFill>
                <a:latin typeface="Liberation Sans" panose="020B0604020202020204" pitchFamily="34" charset="0"/>
              </a:rPr>
              <a:t>ever sold are sitting in storage somewhere</a:t>
            </a:r>
            <a:r>
              <a:rPr lang="en-US" sz="2100" b="0" dirty="0" smtClean="0">
                <a:solidFill>
                  <a:schemeClr val="tx1"/>
                </a:solidFill>
                <a:latin typeface="Liberation Sans" panose="020B0604020202020204" pitchFamily="34" charset="0"/>
              </a:rPr>
              <a:t>, waiting </a:t>
            </a:r>
            <a:r>
              <a:rPr lang="en-US" sz="2100" b="0" dirty="0">
                <a:solidFill>
                  <a:schemeClr val="tx1"/>
                </a:solidFill>
                <a:latin typeface="Liberation Sans" panose="020B0604020202020204" pitchFamily="34" charset="0"/>
              </a:rPr>
              <a:t>to be disposed of. Each of these old TVs </a:t>
            </a:r>
            <a:r>
              <a:rPr lang="en-US" sz="2100" b="0" dirty="0" smtClean="0">
                <a:solidFill>
                  <a:schemeClr val="tx1"/>
                </a:solidFill>
                <a:latin typeface="Liberation Sans" panose="020B0604020202020204" pitchFamily="34" charset="0"/>
              </a:rPr>
              <a:t>and computers </a:t>
            </a:r>
            <a:r>
              <a:rPr lang="en-US" sz="2100" b="0" dirty="0">
                <a:solidFill>
                  <a:schemeClr val="tx1"/>
                </a:solidFill>
                <a:latin typeface="Liberation Sans" panose="020B0604020202020204" pitchFamily="34" charset="0"/>
              </a:rPr>
              <a:t>is loaded with lead, cadmium, mercury, </a:t>
            </a:r>
            <a:r>
              <a:rPr lang="en-US" sz="2100" b="0" dirty="0" smtClean="0">
                <a:solidFill>
                  <a:schemeClr val="tx1"/>
                </a:solidFill>
                <a:latin typeface="Liberation Sans" panose="020B0604020202020204" pitchFamily="34" charset="0"/>
              </a:rPr>
              <a:t>and other </a:t>
            </a:r>
            <a:r>
              <a:rPr lang="en-US" sz="2100" b="0" dirty="0">
                <a:solidFill>
                  <a:schemeClr val="tx1"/>
                </a:solidFill>
                <a:latin typeface="Liberation Sans" panose="020B0604020202020204" pitchFamily="34" charset="0"/>
              </a:rPr>
              <a:t>toxic chemicals. If you have one of these </a:t>
            </a:r>
            <a:r>
              <a:rPr lang="en-US" sz="2100" b="0" dirty="0" smtClean="0">
                <a:solidFill>
                  <a:schemeClr val="tx1"/>
                </a:solidFill>
                <a:latin typeface="Liberation Sans" panose="020B0604020202020204" pitchFamily="34" charset="0"/>
              </a:rPr>
              <a:t>electronic gadgets</a:t>
            </a:r>
            <a:r>
              <a:rPr lang="en-US" sz="2100" b="0" dirty="0">
                <a:solidFill>
                  <a:schemeClr val="tx1"/>
                </a:solidFill>
                <a:latin typeface="Liberation Sans" panose="020B0604020202020204" pitchFamily="34" charset="0"/>
              </a:rPr>
              <a:t>, you have a responsibility, and a probable cost</a:t>
            </a:r>
            <a:r>
              <a:rPr lang="en-US" sz="2100" b="0" dirty="0" smtClean="0">
                <a:solidFill>
                  <a:schemeClr val="tx1"/>
                </a:solidFill>
                <a:latin typeface="Liberation Sans" panose="020B0604020202020204" pitchFamily="34" charset="0"/>
              </a:rPr>
              <a:t>, for </a:t>
            </a:r>
            <a:r>
              <a:rPr lang="en-US" sz="2100" b="0" dirty="0">
                <a:solidFill>
                  <a:schemeClr val="tx1"/>
                </a:solidFill>
                <a:latin typeface="Liberation Sans" panose="020B0604020202020204" pitchFamily="34" charset="0"/>
              </a:rPr>
              <a:t>disposing of it. Companies have the same problem</a:t>
            </a:r>
            <a:r>
              <a:rPr lang="en-US" sz="2100" b="0" dirty="0" smtClean="0">
                <a:solidFill>
                  <a:schemeClr val="tx1"/>
                </a:solidFill>
                <a:latin typeface="Liberation Sans" panose="020B0604020202020204" pitchFamily="34" charset="0"/>
              </a:rPr>
              <a:t>, but </a:t>
            </a:r>
            <a:r>
              <a:rPr lang="en-US" sz="2100" b="0" dirty="0">
                <a:solidFill>
                  <a:schemeClr val="tx1"/>
                </a:solidFill>
                <a:latin typeface="Liberation Sans" panose="020B0604020202020204" pitchFamily="34" charset="0"/>
              </a:rPr>
              <a:t>their discarded materials may include lead paint</a:t>
            </a:r>
            <a:r>
              <a:rPr lang="en-US" sz="2100" b="0" dirty="0" smtClean="0">
                <a:solidFill>
                  <a:schemeClr val="tx1"/>
                </a:solidFill>
                <a:latin typeface="Liberation Sans" panose="020B0604020202020204" pitchFamily="34" charset="0"/>
              </a:rPr>
              <a:t>, asbestos</a:t>
            </a:r>
            <a:r>
              <a:rPr lang="en-US" sz="2100" b="0" dirty="0">
                <a:solidFill>
                  <a:schemeClr val="tx1"/>
                </a:solidFill>
                <a:latin typeface="Liberation Sans" panose="020B0604020202020204" pitchFamily="34" charset="0"/>
              </a:rPr>
              <a:t>, and other toxic chemicals.</a:t>
            </a:r>
          </a:p>
        </p:txBody>
      </p:sp>
      <p:sp>
        <p:nvSpPr>
          <p:cNvPr id="9" name="Rectangle 8"/>
          <p:cNvSpPr/>
          <p:nvPr/>
        </p:nvSpPr>
        <p:spPr bwMode="auto">
          <a:xfrm>
            <a:off x="332096" y="353704"/>
            <a:ext cx="8458200" cy="5621395"/>
          </a:xfrm>
          <a:prstGeom prst="rect">
            <a:avLst/>
          </a:prstGeom>
          <a:noFill/>
          <a:ln w="28575" cap="sq" cmpd="sng" algn="ctr">
            <a:solidFill>
              <a:srgbClr val="5F5F5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10" name="Rectangle 9"/>
          <p:cNvSpPr/>
          <p:nvPr/>
        </p:nvSpPr>
        <p:spPr bwMode="auto">
          <a:xfrm>
            <a:off x="318448" y="5978856"/>
            <a:ext cx="8476488" cy="161358"/>
          </a:xfrm>
          <a:prstGeom prst="rect">
            <a:avLst/>
          </a:prstGeom>
          <a:solidFill>
            <a:srgbClr val="006600"/>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6"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6</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1109474595"/>
      </p:ext>
    </p:extLst>
  </p:cSld>
  <p:clrMapOvr>
    <a:masterClrMapping/>
  </p:clrMapOvr>
  <p:transition>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ChangeArrowheads="1"/>
          </p:cNvSpPr>
          <p:nvPr/>
        </p:nvSpPr>
        <p:spPr bwMode="auto">
          <a:xfrm>
            <a:off x="609600" y="1322696"/>
            <a:ext cx="7772400" cy="4632037"/>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nSpc>
                <a:spcPct val="125000"/>
              </a:lnSpc>
              <a:spcBef>
                <a:spcPts val="600"/>
              </a:spcBef>
            </a:pPr>
            <a:r>
              <a:rPr lang="en-US" sz="2000" b="0" dirty="0" smtClean="0">
                <a:solidFill>
                  <a:schemeClr val="tx1"/>
                </a:solidFill>
                <a:latin typeface="Liberation Sans" panose="020B0604020202020204" pitchFamily="34" charset="0"/>
              </a:rPr>
              <a:t>Micro </a:t>
            </a:r>
            <a:r>
              <a:rPr lang="en-US" sz="2000" b="0" dirty="0">
                <a:solidFill>
                  <a:schemeClr val="tx1"/>
                </a:solidFill>
                <a:latin typeface="Liberation Sans" panose="020B0604020202020204" pitchFamily="34" charset="0"/>
              </a:rPr>
              <a:t>Computer Services began operations on August 1, 2017. At the end of August 2017</a:t>
            </a:r>
            <a:r>
              <a:rPr lang="en-US" sz="2000" b="0" dirty="0" smtClean="0">
                <a:solidFill>
                  <a:schemeClr val="tx1"/>
                </a:solidFill>
                <a:latin typeface="Liberation Sans" panose="020B0604020202020204" pitchFamily="34" charset="0"/>
              </a:rPr>
              <a:t>, management </a:t>
            </a:r>
            <a:r>
              <a:rPr lang="en-US" sz="2000" b="0" dirty="0">
                <a:solidFill>
                  <a:schemeClr val="tx1"/>
                </a:solidFill>
                <a:latin typeface="Liberation Sans" panose="020B0604020202020204" pitchFamily="34" charset="0"/>
              </a:rPr>
              <a:t>prepares monthly </a:t>
            </a:r>
            <a:r>
              <a:rPr lang="en-US" sz="2000" b="0" dirty="0" smtClean="0">
                <a:solidFill>
                  <a:schemeClr val="tx1"/>
                </a:solidFill>
                <a:latin typeface="Liberation Sans" panose="020B0604020202020204" pitchFamily="34" charset="0"/>
              </a:rPr>
              <a:t>financial </a:t>
            </a:r>
            <a:r>
              <a:rPr lang="en-US" sz="2000" b="0" dirty="0">
                <a:solidFill>
                  <a:schemeClr val="tx1"/>
                </a:solidFill>
                <a:latin typeface="Liberation Sans" panose="020B0604020202020204" pitchFamily="34" charset="0"/>
              </a:rPr>
              <a:t>statements. The following information </a:t>
            </a:r>
            <a:r>
              <a:rPr lang="en-US" sz="2000" b="0" dirty="0" smtClean="0">
                <a:solidFill>
                  <a:schemeClr val="tx1"/>
                </a:solidFill>
                <a:latin typeface="Liberation Sans" panose="020B0604020202020204" pitchFamily="34" charset="0"/>
              </a:rPr>
              <a:t>relates to </a:t>
            </a:r>
            <a:r>
              <a:rPr lang="en-US" sz="2000" b="0" dirty="0">
                <a:solidFill>
                  <a:schemeClr val="tx1"/>
                </a:solidFill>
                <a:latin typeface="Liberation Sans" panose="020B0604020202020204" pitchFamily="34" charset="0"/>
              </a:rPr>
              <a:t>August.</a:t>
            </a:r>
          </a:p>
          <a:p>
            <a:pPr marL="693738" indent="-457200">
              <a:lnSpc>
                <a:spcPct val="125000"/>
              </a:lnSpc>
              <a:spcBef>
                <a:spcPts val="600"/>
              </a:spcBef>
              <a:buFont typeface="+mj-lt"/>
              <a:buAutoNum type="arabicPeriod"/>
            </a:pPr>
            <a:r>
              <a:rPr lang="en-US" sz="2000" b="0" dirty="0" smtClean="0">
                <a:solidFill>
                  <a:schemeClr val="tx1"/>
                </a:solidFill>
                <a:latin typeface="Liberation Sans" panose="020B0604020202020204" pitchFamily="34" charset="0"/>
              </a:rPr>
              <a:t>At </a:t>
            </a:r>
            <a:r>
              <a:rPr lang="en-US" sz="2000" b="0" dirty="0">
                <a:solidFill>
                  <a:schemeClr val="tx1"/>
                </a:solidFill>
                <a:latin typeface="Liberation Sans" panose="020B0604020202020204" pitchFamily="34" charset="0"/>
              </a:rPr>
              <a:t>August 31, the company owed its employees </a:t>
            </a:r>
            <a:r>
              <a:rPr lang="en-US" sz="2000" b="0" dirty="0" smtClean="0">
                <a:solidFill>
                  <a:schemeClr val="tx1"/>
                </a:solidFill>
                <a:latin typeface="Liberation Sans" panose="020B0604020202020204" pitchFamily="34" charset="0"/>
              </a:rPr>
              <a:t>¥8,000 </a:t>
            </a:r>
            <a:r>
              <a:rPr lang="en-US" sz="2000" b="0" dirty="0">
                <a:solidFill>
                  <a:schemeClr val="tx1"/>
                </a:solidFill>
                <a:latin typeface="Liberation Sans" panose="020B0604020202020204" pitchFamily="34" charset="0"/>
              </a:rPr>
              <a:t>in salaries and wages that will </a:t>
            </a:r>
            <a:r>
              <a:rPr lang="en-US" sz="2000" b="0" dirty="0" smtClean="0">
                <a:solidFill>
                  <a:schemeClr val="tx1"/>
                </a:solidFill>
                <a:latin typeface="Liberation Sans" panose="020B0604020202020204" pitchFamily="34" charset="0"/>
              </a:rPr>
              <a:t>be paid </a:t>
            </a:r>
            <a:r>
              <a:rPr lang="en-US" sz="2000" b="0" dirty="0">
                <a:solidFill>
                  <a:schemeClr val="tx1"/>
                </a:solidFill>
                <a:latin typeface="Liberation Sans" panose="020B0604020202020204" pitchFamily="34" charset="0"/>
              </a:rPr>
              <a:t>on September </a:t>
            </a:r>
            <a:r>
              <a:rPr lang="en-US" sz="2000" b="0" dirty="0" smtClean="0">
                <a:solidFill>
                  <a:schemeClr val="tx1"/>
                </a:solidFill>
                <a:latin typeface="Liberation Sans" panose="020B0604020202020204" pitchFamily="34" charset="0"/>
              </a:rPr>
              <a:t>1.</a:t>
            </a:r>
          </a:p>
          <a:p>
            <a:pPr marL="693738" indent="-457200">
              <a:lnSpc>
                <a:spcPct val="125000"/>
              </a:lnSpc>
              <a:spcBef>
                <a:spcPts val="600"/>
              </a:spcBef>
              <a:buFont typeface="+mj-lt"/>
              <a:buAutoNum type="arabicPeriod"/>
            </a:pPr>
            <a:r>
              <a:rPr lang="en-US" sz="2000" b="0" dirty="0" smtClean="0">
                <a:solidFill>
                  <a:schemeClr val="tx1"/>
                </a:solidFill>
                <a:latin typeface="Liberation Sans" panose="020B0604020202020204" pitchFamily="34" charset="0"/>
              </a:rPr>
              <a:t>On </a:t>
            </a:r>
            <a:r>
              <a:rPr lang="en-US" sz="2000" b="0" dirty="0">
                <a:solidFill>
                  <a:schemeClr val="tx1"/>
                </a:solidFill>
                <a:latin typeface="Liberation Sans" panose="020B0604020202020204" pitchFamily="34" charset="0"/>
              </a:rPr>
              <a:t>August 1, the company borrowed </a:t>
            </a:r>
            <a:r>
              <a:rPr lang="en-US" sz="2000" b="0" dirty="0" smtClean="0">
                <a:solidFill>
                  <a:schemeClr val="tx1"/>
                </a:solidFill>
                <a:latin typeface="Liberation Sans" panose="020B0604020202020204" pitchFamily="34" charset="0"/>
              </a:rPr>
              <a:t>¥300,000 </a:t>
            </a:r>
            <a:r>
              <a:rPr lang="en-US" sz="2000" b="0" dirty="0">
                <a:solidFill>
                  <a:schemeClr val="tx1"/>
                </a:solidFill>
                <a:latin typeface="Liberation Sans" panose="020B0604020202020204" pitchFamily="34" charset="0"/>
              </a:rPr>
              <a:t>from a local bank on a 15-year mortgage</a:t>
            </a:r>
            <a:r>
              <a:rPr lang="en-US" sz="2000" b="0" dirty="0" smtClean="0">
                <a:solidFill>
                  <a:schemeClr val="tx1"/>
                </a:solidFill>
                <a:latin typeface="Liberation Sans" panose="020B0604020202020204" pitchFamily="34" charset="0"/>
              </a:rPr>
              <a:t>. The </a:t>
            </a:r>
            <a:r>
              <a:rPr lang="en-US" sz="2000" b="0" dirty="0">
                <a:solidFill>
                  <a:schemeClr val="tx1"/>
                </a:solidFill>
                <a:latin typeface="Liberation Sans" panose="020B0604020202020204" pitchFamily="34" charset="0"/>
              </a:rPr>
              <a:t>annual interest rate is 10</a:t>
            </a:r>
            <a:r>
              <a:rPr lang="en-US" sz="2000" b="0" dirty="0" smtClean="0">
                <a:solidFill>
                  <a:schemeClr val="tx1"/>
                </a:solidFill>
                <a:latin typeface="Liberation Sans" panose="020B0604020202020204" pitchFamily="34" charset="0"/>
              </a:rPr>
              <a:t>%.</a:t>
            </a:r>
          </a:p>
          <a:p>
            <a:pPr marL="693738" indent="-457200">
              <a:lnSpc>
                <a:spcPct val="125000"/>
              </a:lnSpc>
              <a:spcBef>
                <a:spcPts val="600"/>
              </a:spcBef>
              <a:buFont typeface="+mj-lt"/>
              <a:buAutoNum type="arabicPeriod"/>
            </a:pPr>
            <a:r>
              <a:rPr lang="en-US" sz="2000" b="0" dirty="0" smtClean="0">
                <a:solidFill>
                  <a:schemeClr val="tx1"/>
                </a:solidFill>
                <a:latin typeface="Liberation Sans" panose="020B0604020202020204" pitchFamily="34" charset="0"/>
              </a:rPr>
              <a:t>Revenue </a:t>
            </a:r>
            <a:r>
              <a:rPr lang="en-US" sz="2000" b="0" dirty="0">
                <a:solidFill>
                  <a:schemeClr val="tx1"/>
                </a:solidFill>
                <a:latin typeface="Liberation Sans" panose="020B0604020202020204" pitchFamily="34" charset="0"/>
              </a:rPr>
              <a:t>for services performed but unrecorded for August totaled </a:t>
            </a:r>
            <a:r>
              <a:rPr lang="en-US" sz="2000" b="0" dirty="0" smtClean="0">
                <a:solidFill>
                  <a:schemeClr val="tx1"/>
                </a:solidFill>
                <a:latin typeface="Liberation Sans" panose="020B0604020202020204" pitchFamily="34" charset="0"/>
              </a:rPr>
              <a:t>¥11,000</a:t>
            </a:r>
            <a:r>
              <a:rPr lang="en-US" sz="2000" b="0" dirty="0">
                <a:solidFill>
                  <a:schemeClr val="tx1"/>
                </a:solidFill>
                <a:latin typeface="Liberation Sans" panose="020B0604020202020204" pitchFamily="34" charset="0"/>
              </a:rPr>
              <a:t>.</a:t>
            </a:r>
          </a:p>
          <a:p>
            <a:pPr>
              <a:lnSpc>
                <a:spcPct val="125000"/>
              </a:lnSpc>
              <a:spcBef>
                <a:spcPts val="600"/>
              </a:spcBef>
            </a:pPr>
            <a:r>
              <a:rPr lang="en-US" sz="2000" b="0" dirty="0">
                <a:solidFill>
                  <a:schemeClr val="tx1"/>
                </a:solidFill>
                <a:latin typeface="Liberation Sans" panose="020B0604020202020204" pitchFamily="34" charset="0"/>
              </a:rPr>
              <a:t>Prepare the adjusting entries needed at August 31, 2017.</a:t>
            </a:r>
          </a:p>
        </p:txBody>
      </p:sp>
      <p:sp>
        <p:nvSpPr>
          <p:cNvPr id="14" name="TextBox 13"/>
          <p:cNvSpPr txBox="1"/>
          <p:nvPr/>
        </p:nvSpPr>
        <p:spPr>
          <a:xfrm>
            <a:off x="277504" y="397171"/>
            <a:ext cx="8577217"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r>
              <a:rPr lang="en-US" altLang="en-US" dirty="0" smtClean="0">
                <a:solidFill>
                  <a:schemeClr val="accent3"/>
                </a:solidFill>
              </a:rPr>
              <a:t>&gt;</a:t>
            </a:r>
            <a:endParaRPr lang="en-US" altLang="en-US" dirty="0">
              <a:solidFill>
                <a:schemeClr val="accent3"/>
              </a:solidFill>
            </a:endParaRPr>
          </a:p>
        </p:txBody>
      </p:sp>
      <p:sp>
        <p:nvSpPr>
          <p:cNvPr id="22" name="TextBox 21"/>
          <p:cNvSpPr txBox="1"/>
          <p:nvPr/>
        </p:nvSpPr>
        <p:spPr>
          <a:xfrm>
            <a:off x="1107939" y="397171"/>
            <a:ext cx="1711461"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r>
              <a:rPr lang="en-US" sz="3100" dirty="0" smtClean="0"/>
              <a:t>DO IT!</a:t>
            </a:r>
            <a:endParaRPr lang="en-US" sz="3100" dirty="0"/>
          </a:p>
        </p:txBody>
      </p:sp>
      <p:sp>
        <p:nvSpPr>
          <p:cNvPr id="23"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6</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943441883"/>
      </p:ext>
    </p:extLst>
  </p:cSld>
  <p:clrMapOvr>
    <a:masterClrMapping/>
  </p:clrMapOvr>
  <p:transition>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ChangeArrowheads="1"/>
          </p:cNvSpPr>
          <p:nvPr/>
        </p:nvSpPr>
        <p:spPr bwMode="auto">
          <a:xfrm>
            <a:off x="609600" y="1322696"/>
            <a:ext cx="8001000" cy="4385816"/>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nSpc>
                <a:spcPct val="110000"/>
              </a:lnSpc>
              <a:spcBef>
                <a:spcPts val="600"/>
              </a:spcBef>
            </a:pPr>
            <a:r>
              <a:rPr lang="en-US" sz="2000" dirty="0">
                <a:solidFill>
                  <a:schemeClr val="tx1"/>
                </a:solidFill>
                <a:latin typeface="Liberation Sans" panose="020B0604020202020204" pitchFamily="34" charset="0"/>
              </a:rPr>
              <a:t>Prepare the adjusting entries needed at August 31, 2017.</a:t>
            </a:r>
          </a:p>
          <a:p>
            <a:pPr marL="693738" indent="-457200">
              <a:lnSpc>
                <a:spcPct val="110000"/>
              </a:lnSpc>
              <a:spcBef>
                <a:spcPts val="600"/>
              </a:spcBef>
              <a:buFont typeface="+mj-lt"/>
              <a:buAutoNum type="arabicPeriod"/>
            </a:pPr>
            <a:r>
              <a:rPr lang="en-US" sz="2000" b="0" dirty="0" smtClean="0">
                <a:solidFill>
                  <a:schemeClr val="tx1"/>
                </a:solidFill>
                <a:latin typeface="Liberation Sans" panose="020B0604020202020204" pitchFamily="34" charset="0"/>
              </a:rPr>
              <a:t>At </a:t>
            </a:r>
            <a:r>
              <a:rPr lang="en-US" sz="2000" b="0" dirty="0">
                <a:solidFill>
                  <a:schemeClr val="tx1"/>
                </a:solidFill>
                <a:latin typeface="Liberation Sans" panose="020B0604020202020204" pitchFamily="34" charset="0"/>
              </a:rPr>
              <a:t>August 31, the company owed its employees </a:t>
            </a:r>
            <a:r>
              <a:rPr lang="en-US" sz="2000" b="0" dirty="0" smtClean="0">
                <a:solidFill>
                  <a:schemeClr val="tx1"/>
                </a:solidFill>
                <a:latin typeface="Liberation Sans" panose="020B0604020202020204" pitchFamily="34" charset="0"/>
              </a:rPr>
              <a:t>¥8,000 </a:t>
            </a:r>
            <a:r>
              <a:rPr lang="en-US" sz="2000" b="0" dirty="0">
                <a:solidFill>
                  <a:schemeClr val="tx1"/>
                </a:solidFill>
                <a:latin typeface="Liberation Sans" panose="020B0604020202020204" pitchFamily="34" charset="0"/>
              </a:rPr>
              <a:t>in salaries and wages that will </a:t>
            </a:r>
            <a:r>
              <a:rPr lang="en-US" sz="2000" b="0" dirty="0" smtClean="0">
                <a:solidFill>
                  <a:schemeClr val="tx1"/>
                </a:solidFill>
                <a:latin typeface="Liberation Sans" panose="020B0604020202020204" pitchFamily="34" charset="0"/>
              </a:rPr>
              <a:t>be paid </a:t>
            </a:r>
            <a:r>
              <a:rPr lang="en-US" sz="2000" b="0" dirty="0">
                <a:solidFill>
                  <a:schemeClr val="tx1"/>
                </a:solidFill>
                <a:latin typeface="Liberation Sans" panose="020B0604020202020204" pitchFamily="34" charset="0"/>
              </a:rPr>
              <a:t>on September </a:t>
            </a:r>
            <a:r>
              <a:rPr lang="en-US" sz="2000" b="0" dirty="0" smtClean="0">
                <a:solidFill>
                  <a:schemeClr val="tx1"/>
                </a:solidFill>
                <a:latin typeface="Liberation Sans" panose="020B0604020202020204" pitchFamily="34" charset="0"/>
              </a:rPr>
              <a:t>1.</a:t>
            </a:r>
          </a:p>
          <a:p>
            <a:pPr marL="693738" indent="-457200">
              <a:lnSpc>
                <a:spcPct val="110000"/>
              </a:lnSpc>
              <a:spcBef>
                <a:spcPts val="7200"/>
              </a:spcBef>
              <a:buFont typeface="+mj-lt"/>
              <a:buAutoNum type="arabicPeriod"/>
            </a:pPr>
            <a:r>
              <a:rPr lang="en-US" sz="2000" b="0" dirty="0" smtClean="0">
                <a:solidFill>
                  <a:schemeClr val="tx1"/>
                </a:solidFill>
                <a:latin typeface="Liberation Sans" panose="020B0604020202020204" pitchFamily="34" charset="0"/>
              </a:rPr>
              <a:t>On </a:t>
            </a:r>
            <a:r>
              <a:rPr lang="en-US" sz="2000" b="0" dirty="0">
                <a:solidFill>
                  <a:schemeClr val="tx1"/>
                </a:solidFill>
                <a:latin typeface="Liberation Sans" panose="020B0604020202020204" pitchFamily="34" charset="0"/>
              </a:rPr>
              <a:t>August 1, the company borrowed </a:t>
            </a:r>
            <a:r>
              <a:rPr lang="en-US" sz="2000" b="0" dirty="0" smtClean="0">
                <a:solidFill>
                  <a:schemeClr val="tx1"/>
                </a:solidFill>
                <a:latin typeface="Liberation Sans" panose="020B0604020202020204" pitchFamily="34" charset="0"/>
              </a:rPr>
              <a:t>¥300,000 </a:t>
            </a:r>
            <a:r>
              <a:rPr lang="en-US" sz="2000" b="0" dirty="0">
                <a:solidFill>
                  <a:schemeClr val="tx1"/>
                </a:solidFill>
                <a:latin typeface="Liberation Sans" panose="020B0604020202020204" pitchFamily="34" charset="0"/>
              </a:rPr>
              <a:t>from a local bank on a 15-year mortgage. The annual interest rate is 10%.</a:t>
            </a:r>
          </a:p>
          <a:p>
            <a:pPr marL="693738" indent="-457200">
              <a:lnSpc>
                <a:spcPct val="110000"/>
              </a:lnSpc>
              <a:spcBef>
                <a:spcPts val="7200"/>
              </a:spcBef>
              <a:buFont typeface="+mj-lt"/>
              <a:buAutoNum type="arabicPeriod"/>
            </a:pPr>
            <a:r>
              <a:rPr lang="en-US" sz="2000" b="0" dirty="0">
                <a:solidFill>
                  <a:schemeClr val="tx1"/>
                </a:solidFill>
                <a:latin typeface="Liberation Sans" panose="020B0604020202020204" pitchFamily="34" charset="0"/>
              </a:rPr>
              <a:t>Revenue for services performed but unrecorded for August totaled </a:t>
            </a:r>
            <a:r>
              <a:rPr lang="en-US" sz="2000" b="0" dirty="0" smtClean="0">
                <a:solidFill>
                  <a:schemeClr val="tx1"/>
                </a:solidFill>
                <a:latin typeface="Liberation Sans" panose="020B0604020202020204" pitchFamily="34" charset="0"/>
              </a:rPr>
              <a:t>¥11,000.</a:t>
            </a:r>
            <a:endParaRPr lang="en-US" sz="2000" b="0" dirty="0">
              <a:solidFill>
                <a:schemeClr val="tx1"/>
              </a:solidFill>
              <a:latin typeface="Liberation Sans" panose="020B0604020202020204" pitchFamily="34" charset="0"/>
            </a:endParaRPr>
          </a:p>
        </p:txBody>
      </p:sp>
      <p:sp>
        <p:nvSpPr>
          <p:cNvPr id="2" name="Rectangle 1"/>
          <p:cNvSpPr/>
          <p:nvPr/>
        </p:nvSpPr>
        <p:spPr>
          <a:xfrm>
            <a:off x="1600200" y="2532371"/>
            <a:ext cx="7239000" cy="715581"/>
          </a:xfrm>
          <a:prstGeom prst="rect">
            <a:avLst/>
          </a:prstGeom>
          <a:noFill/>
          <a:ln>
            <a:noFill/>
          </a:ln>
          <a:effectLst/>
          <a:extLst/>
        </p:spPr>
        <p:txBody>
          <a:bodyPr wrap="square">
            <a:spAutoFit/>
          </a:bodyPr>
          <a:lstStyle/>
          <a:p>
            <a:pPr marL="457200" indent="-457200">
              <a:spcBef>
                <a:spcPts val="300"/>
              </a:spcBef>
              <a:tabLst>
                <a:tab pos="5310188" algn="r"/>
                <a:tab pos="6518275" algn="r"/>
              </a:tabLst>
            </a:pPr>
            <a:r>
              <a:rPr lang="en-US" sz="1900" dirty="0" smtClean="0">
                <a:solidFill>
                  <a:schemeClr val="tx1"/>
                </a:solidFill>
                <a:latin typeface="Liberation Sans" panose="020B0604020202020204" pitchFamily="34" charset="0"/>
              </a:rPr>
              <a:t>Salaries and Wages Expense	8,000</a:t>
            </a:r>
            <a:endParaRPr lang="en-US" sz="1900" dirty="0">
              <a:solidFill>
                <a:schemeClr val="tx1"/>
              </a:solidFill>
              <a:latin typeface="Liberation Sans" panose="020B0604020202020204" pitchFamily="34" charset="0"/>
            </a:endParaRPr>
          </a:p>
          <a:p>
            <a:pPr marL="457200" indent="-457200">
              <a:spcBef>
                <a:spcPts val="300"/>
              </a:spcBef>
              <a:tabLst>
                <a:tab pos="5146675" algn="r"/>
                <a:tab pos="6459538" algn="r"/>
              </a:tabLst>
            </a:pPr>
            <a:r>
              <a:rPr lang="en-US" sz="1900" dirty="0" smtClean="0">
                <a:solidFill>
                  <a:schemeClr val="tx1"/>
                </a:solidFill>
                <a:latin typeface="Liberation Sans" panose="020B0604020202020204" pitchFamily="34" charset="0"/>
              </a:rPr>
              <a:t>	Salaries and Wages Payable		8,000</a:t>
            </a:r>
            <a:endParaRPr lang="en-US" sz="1900" dirty="0">
              <a:solidFill>
                <a:schemeClr val="tx1"/>
              </a:solidFill>
              <a:latin typeface="Liberation Sans" panose="020B0604020202020204" pitchFamily="34" charset="0"/>
            </a:endParaRPr>
          </a:p>
        </p:txBody>
      </p:sp>
      <p:sp>
        <p:nvSpPr>
          <p:cNvPr id="13" name="Rectangle 12"/>
          <p:cNvSpPr/>
          <p:nvPr/>
        </p:nvSpPr>
        <p:spPr>
          <a:xfrm>
            <a:off x="1600200" y="4102790"/>
            <a:ext cx="7239000" cy="715581"/>
          </a:xfrm>
          <a:prstGeom prst="rect">
            <a:avLst/>
          </a:prstGeom>
          <a:noFill/>
          <a:ln>
            <a:noFill/>
          </a:ln>
          <a:effectLst/>
          <a:extLst/>
        </p:spPr>
        <p:txBody>
          <a:bodyPr wrap="square">
            <a:spAutoFit/>
          </a:bodyPr>
          <a:lstStyle/>
          <a:p>
            <a:pPr marL="457200" indent="-457200">
              <a:spcBef>
                <a:spcPts val="300"/>
              </a:spcBef>
              <a:tabLst>
                <a:tab pos="5310188" algn="r"/>
                <a:tab pos="6518275" algn="r"/>
              </a:tabLst>
            </a:pPr>
            <a:r>
              <a:rPr lang="en-US" sz="1900" dirty="0" smtClean="0">
                <a:solidFill>
                  <a:schemeClr val="tx1"/>
                </a:solidFill>
                <a:latin typeface="Liberation Sans" panose="020B0604020202020204" pitchFamily="34" charset="0"/>
              </a:rPr>
              <a:t>Interest Expense	2,500</a:t>
            </a:r>
            <a:endParaRPr lang="en-US" sz="1900" dirty="0">
              <a:solidFill>
                <a:schemeClr val="tx1"/>
              </a:solidFill>
              <a:latin typeface="Liberation Sans" panose="020B0604020202020204" pitchFamily="34" charset="0"/>
            </a:endParaRPr>
          </a:p>
          <a:p>
            <a:pPr marL="457200" indent="-457200">
              <a:spcBef>
                <a:spcPts val="300"/>
              </a:spcBef>
              <a:tabLst>
                <a:tab pos="5146675" algn="r"/>
                <a:tab pos="6459538" algn="r"/>
              </a:tabLst>
            </a:pPr>
            <a:r>
              <a:rPr lang="en-US" sz="1900" dirty="0" smtClean="0">
                <a:solidFill>
                  <a:schemeClr val="tx1"/>
                </a:solidFill>
                <a:latin typeface="Liberation Sans" panose="020B0604020202020204" pitchFamily="34" charset="0"/>
              </a:rPr>
              <a:t>	Interest Payable		2,500</a:t>
            </a:r>
            <a:endParaRPr lang="en-US" sz="1900" dirty="0">
              <a:solidFill>
                <a:schemeClr val="tx1"/>
              </a:solidFill>
              <a:latin typeface="Liberation Sans" panose="020B0604020202020204" pitchFamily="34" charset="0"/>
            </a:endParaRPr>
          </a:p>
        </p:txBody>
      </p:sp>
      <p:sp>
        <p:nvSpPr>
          <p:cNvPr id="14" name="Rectangle 13"/>
          <p:cNvSpPr/>
          <p:nvPr/>
        </p:nvSpPr>
        <p:spPr>
          <a:xfrm>
            <a:off x="1600200" y="5702990"/>
            <a:ext cx="7239000" cy="715581"/>
          </a:xfrm>
          <a:prstGeom prst="rect">
            <a:avLst/>
          </a:prstGeom>
          <a:noFill/>
          <a:ln>
            <a:noFill/>
          </a:ln>
          <a:effectLst/>
          <a:extLst/>
        </p:spPr>
        <p:txBody>
          <a:bodyPr wrap="square">
            <a:spAutoFit/>
          </a:bodyPr>
          <a:lstStyle/>
          <a:p>
            <a:pPr marL="457200" indent="-457200">
              <a:spcBef>
                <a:spcPts val="300"/>
              </a:spcBef>
              <a:tabLst>
                <a:tab pos="5310188" algn="r"/>
                <a:tab pos="6518275" algn="r"/>
              </a:tabLst>
            </a:pPr>
            <a:r>
              <a:rPr lang="en-US" sz="1900" dirty="0" smtClean="0">
                <a:solidFill>
                  <a:schemeClr val="tx1"/>
                </a:solidFill>
                <a:latin typeface="Liberation Sans" panose="020B0604020202020204" pitchFamily="34" charset="0"/>
              </a:rPr>
              <a:t>Accounts Receivable</a:t>
            </a:r>
            <a:r>
              <a:rPr lang="en-US" sz="1900" smtClean="0">
                <a:solidFill>
                  <a:schemeClr val="tx1"/>
                </a:solidFill>
                <a:latin typeface="Liberation Sans" panose="020B0604020202020204" pitchFamily="34" charset="0"/>
              </a:rPr>
              <a:t>	11,000</a:t>
            </a:r>
            <a:endParaRPr lang="en-US" sz="1900" dirty="0">
              <a:solidFill>
                <a:schemeClr val="tx1"/>
              </a:solidFill>
              <a:latin typeface="Liberation Sans" panose="020B0604020202020204" pitchFamily="34" charset="0"/>
            </a:endParaRPr>
          </a:p>
          <a:p>
            <a:pPr marL="457200" indent="-457200">
              <a:spcBef>
                <a:spcPts val="300"/>
              </a:spcBef>
              <a:tabLst>
                <a:tab pos="5146675" algn="r"/>
                <a:tab pos="6459538" algn="r"/>
              </a:tabLst>
            </a:pPr>
            <a:r>
              <a:rPr lang="en-US" sz="1900" dirty="0" smtClean="0">
                <a:solidFill>
                  <a:schemeClr val="tx1"/>
                </a:solidFill>
                <a:latin typeface="Liberation Sans" panose="020B0604020202020204" pitchFamily="34" charset="0"/>
              </a:rPr>
              <a:t>	Service Revenue		11,000</a:t>
            </a:r>
            <a:endParaRPr lang="en-US" sz="1900" dirty="0">
              <a:solidFill>
                <a:schemeClr val="tx1"/>
              </a:solidFill>
              <a:latin typeface="Liberation Sans" panose="020B0604020202020204" pitchFamily="34" charset="0"/>
            </a:endParaRPr>
          </a:p>
        </p:txBody>
      </p:sp>
      <p:sp>
        <p:nvSpPr>
          <p:cNvPr id="22" name="TextBox 21"/>
          <p:cNvSpPr txBox="1"/>
          <p:nvPr/>
        </p:nvSpPr>
        <p:spPr>
          <a:xfrm>
            <a:off x="277504" y="397171"/>
            <a:ext cx="8577217"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r>
              <a:rPr lang="en-US" altLang="en-US" dirty="0" smtClean="0">
                <a:solidFill>
                  <a:schemeClr val="accent3"/>
                </a:solidFill>
              </a:rPr>
              <a:t>&gt;</a:t>
            </a:r>
            <a:endParaRPr lang="en-US" altLang="en-US" dirty="0">
              <a:solidFill>
                <a:schemeClr val="accent3"/>
              </a:solidFill>
            </a:endParaRPr>
          </a:p>
        </p:txBody>
      </p:sp>
      <p:sp>
        <p:nvSpPr>
          <p:cNvPr id="26" name="TextBox 25"/>
          <p:cNvSpPr txBox="1"/>
          <p:nvPr/>
        </p:nvSpPr>
        <p:spPr>
          <a:xfrm>
            <a:off x="1107939" y="397171"/>
            <a:ext cx="1711461"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r>
              <a:rPr lang="en-US" sz="3100" dirty="0" smtClean="0"/>
              <a:t>DO IT!</a:t>
            </a:r>
            <a:endParaRPr lang="en-US" sz="3100" dirty="0"/>
          </a:p>
        </p:txBody>
      </p:sp>
      <p:sp>
        <p:nvSpPr>
          <p:cNvPr id="27"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6</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301646350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wipe(left)">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wipe(left)">
                                      <p:cBhvr>
                                        <p:cTn id="22" dur="500"/>
                                        <p:tgtEl>
                                          <p:spTgt spid="1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wipe(left)">
                                      <p:cBhvr>
                                        <p:cTn id="27" dur="500"/>
                                        <p:tgtEl>
                                          <p:spTgt spid="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xEl>
                                              <p:pRg st="1" end="1"/>
                                            </p:txEl>
                                          </p:spTgt>
                                        </p:tgtEl>
                                        <p:attrNameLst>
                                          <p:attrName>style.visibility</p:attrName>
                                        </p:attrNameLst>
                                      </p:cBhvr>
                                      <p:to>
                                        <p:strVal val="visible"/>
                                      </p:to>
                                    </p:set>
                                    <p:animEffect transition="in" filter="wipe(left)">
                                      <p:cBhvr>
                                        <p:cTn id="32"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P spid="13" grpId="0" build="p" bldLvl="2"/>
      <p:bldP spid="14" grpId="0" build="p" bldLvl="2"/>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1447800"/>
            <a:ext cx="8534400" cy="3180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229" name="Line 9"/>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58376" name="Text Box 9"/>
          <p:cNvSpPr txBox="1">
            <a:spLocks noChangeArrowheads="1"/>
          </p:cNvSpPr>
          <p:nvPr/>
        </p:nvSpPr>
        <p:spPr bwMode="auto">
          <a:xfrm>
            <a:off x="250208" y="4664714"/>
            <a:ext cx="2797792" cy="461665"/>
          </a:xfrm>
          <a:prstGeom prst="rect">
            <a:avLst/>
          </a:prstGeom>
          <a:solidFill>
            <a:schemeClr val="bg1"/>
          </a:solidFill>
          <a:ln>
            <a:noFill/>
          </a:ln>
          <a:extLst>
            <a:ext uri="{91240B29-F687-4F45-9708-019B960494DF}">
              <a14:hiddenLine xmlns:a14="http://schemas.microsoft.com/office/drawing/2010/main" w="19050" cap="sq" algn="ctr">
                <a:solidFill>
                  <a:srgbClr val="000000"/>
                </a:solidFill>
                <a:miter lim="800000"/>
                <a:headEnd type="none" w="sm" len="sm"/>
                <a:tailEnd type="none" w="sm" len="sm"/>
              </a14:hiddenLine>
            </a:ext>
          </a:extLst>
        </p:spPr>
        <p:txBody>
          <a:bodyPr wrap="square">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buClrTx/>
              <a:buSzTx/>
              <a:buFontTx/>
              <a:buNone/>
            </a:pPr>
            <a:r>
              <a:rPr lang="en-US" altLang="en-US" sz="1200" dirty="0">
                <a:solidFill>
                  <a:schemeClr val="tx1"/>
                </a:solidFill>
                <a:latin typeface="Liberation Sans" panose="020B0604020202020204" pitchFamily="34" charset="0"/>
              </a:rPr>
              <a:t>Illustration </a:t>
            </a:r>
            <a:r>
              <a:rPr lang="en-US" altLang="en-US" sz="1200" dirty="0" smtClean="0">
                <a:solidFill>
                  <a:schemeClr val="tx1"/>
                </a:solidFill>
                <a:latin typeface="Liberation Sans" panose="020B0604020202020204" pitchFamily="34" charset="0"/>
              </a:rPr>
              <a:t>3-22</a:t>
            </a:r>
          </a:p>
          <a:p>
            <a:pPr>
              <a:spcBef>
                <a:spcPct val="0"/>
              </a:spcBef>
              <a:buClrTx/>
              <a:buSzTx/>
              <a:buFontTx/>
              <a:buNone/>
            </a:pPr>
            <a:r>
              <a:rPr lang="en-US" altLang="en-US" sz="1200" b="0" dirty="0" smtClean="0">
                <a:solidFill>
                  <a:schemeClr val="tx1"/>
                </a:solidFill>
                <a:latin typeface="Liberation Sans" panose="020B0604020202020204" pitchFamily="34" charset="0"/>
              </a:rPr>
              <a:t>Summary of adjusting entries</a:t>
            </a:r>
            <a:endParaRPr lang="en-US" altLang="en-US" sz="1200" b="0" dirty="0">
              <a:solidFill>
                <a:schemeClr val="tx1"/>
              </a:solidFill>
              <a:latin typeface="Liberation Sans" panose="020B0604020202020204" pitchFamily="34" charset="0"/>
            </a:endParaRPr>
          </a:p>
        </p:txBody>
      </p:sp>
      <p:sp>
        <p:nvSpPr>
          <p:cNvPr id="10" name="Rectangle 9"/>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CC0000"/>
                </a:solidFill>
                <a:latin typeface="Liberation Sans" panose="020B0604020202020204" pitchFamily="34" charset="0"/>
              </a:rPr>
              <a:t>Summary of Basic Relationships</a:t>
            </a:r>
            <a:endParaRPr lang="en-US" altLang="en-US" sz="3200" dirty="0">
              <a:solidFill>
                <a:srgbClr val="CC0000"/>
              </a:solidFill>
              <a:latin typeface="Liberation Sans" panose="020B0604020202020204" pitchFamily="34" charset="0"/>
            </a:endParaRPr>
          </a:p>
        </p:txBody>
      </p:sp>
      <p:sp>
        <p:nvSpPr>
          <p:cNvPr id="8"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6</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385756390"/>
      </p:ext>
    </p:extLst>
  </p:cSld>
  <p:clrMapOvr>
    <a:masterClrMapping/>
  </p:clrMapOvr>
  <p:transition>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Text Box 7"/>
          <p:cNvSpPr txBox="1">
            <a:spLocks noChangeArrowheads="1"/>
          </p:cNvSpPr>
          <p:nvPr/>
        </p:nvSpPr>
        <p:spPr bwMode="auto">
          <a:xfrm>
            <a:off x="609600" y="1752600"/>
            <a:ext cx="7924800" cy="4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0000"/>
              </a:lnSpc>
              <a:spcBef>
                <a:spcPct val="70000"/>
              </a:spcBef>
              <a:buClrTx/>
              <a:buSzTx/>
              <a:buFontTx/>
              <a:buNone/>
            </a:pPr>
            <a:r>
              <a:rPr lang="en-US" altLang="en-US" dirty="0">
                <a:solidFill>
                  <a:srgbClr val="CC0000"/>
                </a:solidFill>
                <a:latin typeface="Liberation Sans" panose="020B0604020202020204" pitchFamily="34" charset="0"/>
                <a:cs typeface="Arial" charset="0"/>
              </a:rPr>
              <a:t>Preparing the Adjusted Trial Balance</a:t>
            </a:r>
            <a:endParaRPr lang="en-US" altLang="en-US" b="0" dirty="0">
              <a:solidFill>
                <a:srgbClr val="CC0000"/>
              </a:solidFill>
              <a:latin typeface="Liberation Sans" panose="020B0604020202020204" pitchFamily="34" charset="0"/>
              <a:cs typeface="Arial" charset="0"/>
            </a:endParaRPr>
          </a:p>
          <a:p>
            <a:pPr lvl="1">
              <a:lnSpc>
                <a:spcPct val="120000"/>
              </a:lnSpc>
              <a:spcBef>
                <a:spcPct val="700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cs typeface="Arial" charset="0"/>
              </a:rPr>
              <a:t>Prepared </a:t>
            </a:r>
            <a:r>
              <a:rPr lang="en-US" altLang="en-US" sz="2100" dirty="0">
                <a:solidFill>
                  <a:schemeClr val="tx1"/>
                </a:solidFill>
                <a:latin typeface="Liberation Sans" panose="020B0604020202020204" pitchFamily="34" charset="0"/>
                <a:cs typeface="Arial" charset="0"/>
              </a:rPr>
              <a:t>after all adjusting entries</a:t>
            </a:r>
            <a:r>
              <a:rPr lang="en-US" altLang="en-US" sz="2100" b="0" dirty="0">
                <a:solidFill>
                  <a:schemeClr val="tx1"/>
                </a:solidFill>
                <a:latin typeface="Liberation Sans" panose="020B0604020202020204" pitchFamily="34" charset="0"/>
                <a:cs typeface="Arial" charset="0"/>
              </a:rPr>
              <a:t> are </a:t>
            </a:r>
            <a:endParaRPr lang="en-US" altLang="en-US" sz="2100" b="0" dirty="0" smtClean="0">
              <a:solidFill>
                <a:schemeClr val="tx1"/>
              </a:solidFill>
              <a:latin typeface="Liberation Sans" panose="020B0604020202020204" pitchFamily="34" charset="0"/>
              <a:cs typeface="Arial" charset="0"/>
            </a:endParaRPr>
          </a:p>
          <a:p>
            <a:pPr marL="679450" lvl="1" indent="0">
              <a:lnSpc>
                <a:spcPct val="120000"/>
              </a:lnSpc>
              <a:spcBef>
                <a:spcPts val="0"/>
              </a:spcBef>
              <a:buClr>
                <a:srgbClr val="CC0000"/>
              </a:buClr>
              <a:buSzPct val="80000"/>
              <a:buNone/>
            </a:pPr>
            <a:r>
              <a:rPr lang="en-US" altLang="en-US" sz="2100" b="0" dirty="0" smtClean="0">
                <a:solidFill>
                  <a:schemeClr val="tx1"/>
                </a:solidFill>
                <a:latin typeface="Liberation Sans" panose="020B0604020202020204" pitchFamily="34" charset="0"/>
                <a:cs typeface="Arial" charset="0"/>
              </a:rPr>
              <a:t>journalized </a:t>
            </a:r>
            <a:r>
              <a:rPr lang="en-US" altLang="en-US" sz="2100" b="0" dirty="0">
                <a:solidFill>
                  <a:schemeClr val="tx1"/>
                </a:solidFill>
                <a:latin typeface="Liberation Sans" panose="020B0604020202020204" pitchFamily="34" charset="0"/>
                <a:cs typeface="Arial" charset="0"/>
              </a:rPr>
              <a:t>and posted.</a:t>
            </a:r>
          </a:p>
          <a:p>
            <a:pPr lvl="1">
              <a:lnSpc>
                <a:spcPct val="120000"/>
              </a:lnSpc>
              <a:spcBef>
                <a:spcPct val="700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cs typeface="Arial" charset="0"/>
              </a:rPr>
              <a:t>Purpose is to </a:t>
            </a:r>
            <a:r>
              <a:rPr lang="en-US" altLang="en-US" sz="2100" dirty="0">
                <a:solidFill>
                  <a:schemeClr val="tx1"/>
                </a:solidFill>
                <a:latin typeface="Liberation Sans" panose="020B0604020202020204" pitchFamily="34" charset="0"/>
                <a:cs typeface="Arial" charset="0"/>
              </a:rPr>
              <a:t>prove the equality</a:t>
            </a:r>
            <a:r>
              <a:rPr lang="en-US" altLang="en-US" sz="2100" b="0" dirty="0">
                <a:solidFill>
                  <a:schemeClr val="tx1"/>
                </a:solidFill>
                <a:latin typeface="Liberation Sans" panose="020B0604020202020204" pitchFamily="34" charset="0"/>
                <a:cs typeface="Arial" charset="0"/>
              </a:rPr>
              <a:t> of debit balances and credit balances in the ledger. </a:t>
            </a:r>
          </a:p>
          <a:p>
            <a:pPr lvl="1">
              <a:lnSpc>
                <a:spcPct val="120000"/>
              </a:lnSpc>
              <a:spcBef>
                <a:spcPct val="700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cs typeface="Arial" charset="0"/>
              </a:rPr>
              <a:t>Is the </a:t>
            </a:r>
            <a:r>
              <a:rPr lang="en-US" altLang="en-US" sz="2100" dirty="0">
                <a:solidFill>
                  <a:schemeClr val="tx1"/>
                </a:solidFill>
                <a:latin typeface="Liberation Sans" panose="020B0604020202020204" pitchFamily="34" charset="0"/>
                <a:cs typeface="Arial" charset="0"/>
              </a:rPr>
              <a:t>primary basis for the preparation of financial statements</a:t>
            </a:r>
            <a:r>
              <a:rPr lang="en-US" altLang="en-US" sz="2100" b="0" dirty="0">
                <a:solidFill>
                  <a:schemeClr val="tx1"/>
                </a:solidFill>
                <a:latin typeface="Liberation Sans" panose="020B0604020202020204" pitchFamily="34" charset="0"/>
                <a:cs typeface="Arial" charset="0"/>
              </a:rPr>
              <a:t>.</a:t>
            </a:r>
          </a:p>
          <a:p>
            <a:pPr lvl="1">
              <a:lnSpc>
                <a:spcPct val="120000"/>
              </a:lnSpc>
              <a:spcBef>
                <a:spcPct val="70000"/>
              </a:spcBef>
              <a:buClr>
                <a:srgbClr val="800000"/>
              </a:buClr>
              <a:buSzPct val="80000"/>
              <a:buFont typeface="Wingdings" pitchFamily="2" charset="2"/>
              <a:buChar char="u"/>
            </a:pPr>
            <a:endParaRPr lang="en-US" altLang="en-US" sz="2100" b="0" dirty="0">
              <a:solidFill>
                <a:schemeClr val="tx1"/>
              </a:solidFill>
              <a:latin typeface="Liberation Sans" panose="020B0604020202020204" pitchFamily="34" charset="0"/>
              <a:cs typeface="Arial" charset="0"/>
            </a:endParaRPr>
          </a:p>
        </p:txBody>
      </p:sp>
      <p:cxnSp>
        <p:nvCxnSpPr>
          <p:cNvPr id="7" name="Straight Connector 6"/>
          <p:cNvCxnSpPr/>
          <p:nvPr/>
        </p:nvCxnSpPr>
        <p:spPr bwMode="auto">
          <a:xfrm>
            <a:off x="7147279" y="1371600"/>
            <a:ext cx="0" cy="1905000"/>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11" name="TextBox 10"/>
          <p:cNvSpPr txBox="1"/>
          <p:nvPr/>
        </p:nvSpPr>
        <p:spPr>
          <a:xfrm>
            <a:off x="762000" y="381000"/>
            <a:ext cx="8092721" cy="1027118"/>
          </a:xfrm>
          <a:prstGeom prst="rect">
            <a:avLst/>
          </a:prstGeom>
          <a:solidFill>
            <a:srgbClr val="0000BF"/>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109538"/>
            <a:r>
              <a:rPr lang="en-US" altLang="en-US" dirty="0" smtClean="0">
                <a:solidFill>
                  <a:schemeClr val="accent3"/>
                </a:solidFill>
              </a:rPr>
              <a:t>The Adjusted Trial Balance and Financial Statements</a:t>
            </a:r>
            <a:endParaRPr lang="en-US" altLang="en-US" dirty="0">
              <a:solidFill>
                <a:schemeClr val="accent3"/>
              </a:solidFill>
            </a:endParaRPr>
          </a:p>
        </p:txBody>
      </p:sp>
      <p:sp>
        <p:nvSpPr>
          <p:cNvPr id="12" name="TextBox 11"/>
          <p:cNvSpPr txBox="1"/>
          <p:nvPr/>
        </p:nvSpPr>
        <p:spPr>
          <a:xfrm>
            <a:off x="277504" y="381000"/>
            <a:ext cx="484496" cy="1027118"/>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endParaRPr lang="en-US" sz="3100" dirty="0"/>
          </a:p>
        </p:txBody>
      </p:sp>
      <p:sp>
        <p:nvSpPr>
          <p:cNvPr id="13" name="Rectangle 12"/>
          <p:cNvSpPr/>
          <p:nvPr/>
        </p:nvSpPr>
        <p:spPr>
          <a:xfrm>
            <a:off x="7276501" y="1469408"/>
            <a:ext cx="1715099" cy="1938992"/>
          </a:xfrm>
          <a:prstGeom prst="rect">
            <a:avLst/>
          </a:prstGeom>
        </p:spPr>
        <p:txBody>
          <a:bodyPr wrap="square">
            <a:spAutoFit/>
          </a:bodyPr>
          <a:lstStyle/>
          <a:p>
            <a:pPr algn="l"/>
            <a:r>
              <a:rPr lang="en-US" sz="2000" b="1" dirty="0" smtClean="0">
                <a:solidFill>
                  <a:srgbClr val="FF3300"/>
                </a:solidFill>
                <a:latin typeface="Liberation Sans" panose="020B0604020202020204" pitchFamily="34" charset="0"/>
              </a:rPr>
              <a:t>Learning Objective 7</a:t>
            </a:r>
          </a:p>
          <a:p>
            <a:pPr algn="l"/>
            <a:r>
              <a:rPr lang="en-US" sz="1600" dirty="0" smtClean="0">
                <a:solidFill>
                  <a:schemeClr val="tx1"/>
                </a:solidFill>
                <a:latin typeface="Liberation Sans" panose="020B0604020202020204" pitchFamily="34" charset="0"/>
              </a:rPr>
              <a:t>Describe </a:t>
            </a:r>
            <a:r>
              <a:rPr lang="en-US" sz="1600" dirty="0">
                <a:solidFill>
                  <a:schemeClr val="tx1"/>
                </a:solidFill>
                <a:latin typeface="Liberation Sans" panose="020B0604020202020204" pitchFamily="34" charset="0"/>
              </a:rPr>
              <a:t>the </a:t>
            </a:r>
            <a:r>
              <a:rPr lang="en-US" sz="1600" dirty="0" smtClean="0">
                <a:solidFill>
                  <a:schemeClr val="tx1"/>
                </a:solidFill>
                <a:latin typeface="Liberation Sans" panose="020B0604020202020204" pitchFamily="34" charset="0"/>
              </a:rPr>
              <a:t>nature and </a:t>
            </a:r>
            <a:r>
              <a:rPr lang="en-US" sz="1600" dirty="0">
                <a:solidFill>
                  <a:schemeClr val="tx1"/>
                </a:solidFill>
                <a:latin typeface="Liberation Sans" panose="020B0604020202020204" pitchFamily="34" charset="0"/>
              </a:rPr>
              <a:t>purpose of an</a:t>
            </a:r>
          </a:p>
          <a:p>
            <a:r>
              <a:rPr lang="en-US" sz="1600" dirty="0">
                <a:solidFill>
                  <a:schemeClr val="tx1"/>
                </a:solidFill>
                <a:latin typeface="Liberation Sans" panose="020B0604020202020204" pitchFamily="34" charset="0"/>
              </a:rPr>
              <a:t>adjusted trial balance.</a:t>
            </a:r>
          </a:p>
        </p:txBody>
      </p:sp>
      <p:sp>
        <p:nvSpPr>
          <p:cNvPr id="14"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7</a:t>
            </a:r>
            <a:endParaRPr lang="en-US" altLang="en-US" sz="1600" i="1" dirty="0">
              <a:solidFill>
                <a:schemeClr val="bg2"/>
              </a:solidFill>
              <a:latin typeface="Liberation Sans"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4"/>
          <p:cNvSpPr>
            <a:spLocks noChangeArrowheads="1"/>
          </p:cNvSpPr>
          <p:nvPr/>
        </p:nvSpPr>
        <p:spPr bwMode="auto">
          <a:xfrm>
            <a:off x="533400" y="1936750"/>
            <a:ext cx="7696200" cy="456189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82562" tIns="46038" rIns="182562" bIns="46038">
            <a:spAutoFit/>
          </a:bodyPr>
          <a:lstStyle>
            <a:lvl1pPr marL="517525" indent="-517525">
              <a:spcBef>
                <a:spcPct val="20000"/>
              </a:spcBef>
              <a:buClr>
                <a:schemeClr val="accent2"/>
              </a:buClr>
              <a:buSzPct val="75000"/>
              <a:buFont typeface="Wingdings" pitchFamily="2" charset="2"/>
              <a:buChar char="l"/>
              <a:defRPr sz="2800" b="1">
                <a:solidFill>
                  <a:schemeClr val="bg2"/>
                </a:solidFill>
                <a:latin typeface="Arial" charset="0"/>
              </a:defRPr>
            </a:lvl1pPr>
            <a:lvl2pPr marL="682625" indent="-4508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5000"/>
              </a:lnSpc>
              <a:spcBef>
                <a:spcPts val="1200"/>
              </a:spcBef>
              <a:buFont typeface="Wingdings" pitchFamily="2" charset="2"/>
              <a:buNone/>
            </a:pPr>
            <a:r>
              <a:rPr lang="en-US" altLang="en-US" sz="2200" b="0" dirty="0" smtClean="0">
                <a:latin typeface="Liberation Sans" panose="020B0604020202020204" pitchFamily="34" charset="0"/>
              </a:rPr>
              <a:t>The time period assumption states that:</a:t>
            </a:r>
          </a:p>
          <a:p>
            <a:pPr lvl="1">
              <a:lnSpc>
                <a:spcPct val="125000"/>
              </a:lnSpc>
              <a:spcBef>
                <a:spcPts val="1200"/>
              </a:spcBef>
              <a:buClr>
                <a:schemeClr val="tx1"/>
              </a:buClr>
              <a:buSzTx/>
              <a:buFont typeface="Wingdings" pitchFamily="2" charset="2"/>
              <a:buAutoNum type="alphaLcPeriod"/>
            </a:pPr>
            <a:r>
              <a:rPr lang="en-US" sz="2200" b="0" dirty="0" smtClean="0">
                <a:solidFill>
                  <a:schemeClr val="tx1"/>
                </a:solidFill>
                <a:latin typeface="Liberation Sans" panose="020B0604020202020204" pitchFamily="34" charset="0"/>
              </a:rPr>
              <a:t>companies must wait until the calendar year is completed to prepare financial statements.</a:t>
            </a:r>
          </a:p>
          <a:p>
            <a:pPr lvl="1">
              <a:lnSpc>
                <a:spcPct val="125000"/>
              </a:lnSpc>
              <a:spcBef>
                <a:spcPts val="1200"/>
              </a:spcBef>
              <a:buClr>
                <a:schemeClr val="tx1"/>
              </a:buClr>
              <a:buSzTx/>
              <a:buFont typeface="Wingdings" pitchFamily="2" charset="2"/>
              <a:buAutoNum type="alphaLcPeriod"/>
            </a:pPr>
            <a:r>
              <a:rPr lang="en-US" sz="2200" b="0" dirty="0" smtClean="0">
                <a:solidFill>
                  <a:schemeClr val="tx1"/>
                </a:solidFill>
                <a:latin typeface="Liberation Sans" panose="020B0604020202020204" pitchFamily="34" charset="0"/>
              </a:rPr>
              <a:t>companies </a:t>
            </a:r>
            <a:r>
              <a:rPr lang="en-US" sz="2200" b="0" dirty="0">
                <a:solidFill>
                  <a:schemeClr val="tx1"/>
                </a:solidFill>
                <a:latin typeface="Liberation Sans" panose="020B0604020202020204" pitchFamily="34" charset="0"/>
              </a:rPr>
              <a:t>use the </a:t>
            </a:r>
            <a:r>
              <a:rPr lang="en-US" sz="2200" b="0" dirty="0" smtClean="0">
                <a:solidFill>
                  <a:schemeClr val="tx1"/>
                </a:solidFill>
                <a:latin typeface="Liberation Sans" panose="020B0604020202020204" pitchFamily="34" charset="0"/>
              </a:rPr>
              <a:t>fiscal </a:t>
            </a:r>
            <a:r>
              <a:rPr lang="en-US" sz="2200" b="0" dirty="0">
                <a:solidFill>
                  <a:schemeClr val="tx1"/>
                </a:solidFill>
                <a:latin typeface="Liberation Sans" panose="020B0604020202020204" pitchFamily="34" charset="0"/>
              </a:rPr>
              <a:t>year to report </a:t>
            </a:r>
            <a:r>
              <a:rPr lang="en-US" sz="2200" b="0" dirty="0" smtClean="0">
                <a:solidFill>
                  <a:schemeClr val="tx1"/>
                </a:solidFill>
                <a:latin typeface="Liberation Sans" panose="020B0604020202020204" pitchFamily="34" charset="0"/>
              </a:rPr>
              <a:t>financial information.</a:t>
            </a:r>
          </a:p>
          <a:p>
            <a:pPr lvl="1">
              <a:lnSpc>
                <a:spcPct val="125000"/>
              </a:lnSpc>
              <a:spcBef>
                <a:spcPts val="1200"/>
              </a:spcBef>
              <a:buClr>
                <a:schemeClr val="tx1"/>
              </a:buClr>
              <a:buSzTx/>
              <a:buFont typeface="Wingdings" pitchFamily="2" charset="2"/>
              <a:buAutoNum type="alphaLcPeriod"/>
            </a:pPr>
            <a:r>
              <a:rPr lang="en-US" sz="2200" b="0" dirty="0" smtClean="0">
                <a:solidFill>
                  <a:schemeClr val="tx1"/>
                </a:solidFill>
                <a:latin typeface="Liberation Sans" panose="020B0604020202020204" pitchFamily="34" charset="0"/>
              </a:rPr>
              <a:t>the </a:t>
            </a:r>
            <a:r>
              <a:rPr lang="en-US" sz="2200" b="0" dirty="0">
                <a:solidFill>
                  <a:schemeClr val="tx1"/>
                </a:solidFill>
                <a:latin typeface="Liberation Sans" panose="020B0604020202020204" pitchFamily="34" charset="0"/>
              </a:rPr>
              <a:t>economic life of a business can be </a:t>
            </a:r>
            <a:r>
              <a:rPr lang="en-US" sz="2200" b="0" dirty="0" smtClean="0">
                <a:solidFill>
                  <a:schemeClr val="tx1"/>
                </a:solidFill>
                <a:latin typeface="Liberation Sans" panose="020B0604020202020204" pitchFamily="34" charset="0"/>
              </a:rPr>
              <a:t>divided into artificial </a:t>
            </a:r>
            <a:r>
              <a:rPr lang="en-US" sz="2200" b="0" dirty="0">
                <a:solidFill>
                  <a:schemeClr val="tx1"/>
                </a:solidFill>
                <a:latin typeface="Liberation Sans" panose="020B0604020202020204" pitchFamily="34" charset="0"/>
              </a:rPr>
              <a:t>time periods</a:t>
            </a:r>
            <a:r>
              <a:rPr lang="en-US" sz="2200" b="0" dirty="0" smtClean="0">
                <a:solidFill>
                  <a:schemeClr val="tx1"/>
                </a:solidFill>
                <a:latin typeface="Liberation Sans" panose="020B0604020202020204" pitchFamily="34" charset="0"/>
              </a:rPr>
              <a:t>.</a:t>
            </a:r>
          </a:p>
          <a:p>
            <a:pPr lvl="1">
              <a:lnSpc>
                <a:spcPct val="125000"/>
              </a:lnSpc>
              <a:spcBef>
                <a:spcPts val="1200"/>
              </a:spcBef>
              <a:buClr>
                <a:schemeClr val="tx1"/>
              </a:buClr>
              <a:buSzTx/>
              <a:buFont typeface="Wingdings" pitchFamily="2" charset="2"/>
              <a:buAutoNum type="alphaLcPeriod"/>
            </a:pPr>
            <a:r>
              <a:rPr lang="en-US" sz="2200" b="0" dirty="0" smtClean="0">
                <a:solidFill>
                  <a:schemeClr val="tx1"/>
                </a:solidFill>
                <a:latin typeface="Liberation Sans" panose="020B0604020202020204" pitchFamily="34" charset="0"/>
              </a:rPr>
              <a:t>companies </a:t>
            </a:r>
            <a:r>
              <a:rPr lang="en-US" sz="2200" b="0" dirty="0">
                <a:solidFill>
                  <a:schemeClr val="tx1"/>
                </a:solidFill>
                <a:latin typeface="Liberation Sans" panose="020B0604020202020204" pitchFamily="34" charset="0"/>
              </a:rPr>
              <a:t>record information in the time </a:t>
            </a:r>
            <a:r>
              <a:rPr lang="en-US" sz="2200" b="0" dirty="0" smtClean="0">
                <a:solidFill>
                  <a:schemeClr val="tx1"/>
                </a:solidFill>
                <a:latin typeface="Liberation Sans" panose="020B0604020202020204" pitchFamily="34" charset="0"/>
              </a:rPr>
              <a:t>period in </a:t>
            </a:r>
            <a:r>
              <a:rPr lang="en-US" sz="2200" b="0" dirty="0">
                <a:solidFill>
                  <a:schemeClr val="tx1"/>
                </a:solidFill>
                <a:latin typeface="Liberation Sans" panose="020B0604020202020204" pitchFamily="34" charset="0"/>
              </a:rPr>
              <a:t>which the events occur.</a:t>
            </a:r>
            <a:endParaRPr lang="en-US" altLang="en-US" sz="2200" b="0" dirty="0">
              <a:solidFill>
                <a:schemeClr val="tx1"/>
              </a:solidFill>
              <a:latin typeface="Liberation Sans" panose="020B0604020202020204" pitchFamily="34" charset="0"/>
            </a:endParaRPr>
          </a:p>
        </p:txBody>
      </p:sp>
      <p:sp>
        <p:nvSpPr>
          <p:cNvPr id="7171" name="Text Box 10"/>
          <p:cNvSpPr txBox="1">
            <a:spLocks noChangeArrowheads="1"/>
          </p:cNvSpPr>
          <p:nvPr/>
        </p:nvSpPr>
        <p:spPr bwMode="auto">
          <a:xfrm>
            <a:off x="8153400" y="6369050"/>
            <a:ext cx="838200" cy="3365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1600" i="1" dirty="0">
                <a:latin typeface="Liberation Sans" panose="020B0604020202020204" pitchFamily="34" charset="0"/>
              </a:rPr>
              <a:t>LO 1</a:t>
            </a:r>
          </a:p>
        </p:txBody>
      </p:sp>
      <p:sp>
        <p:nvSpPr>
          <p:cNvPr id="10"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sz="3200" dirty="0">
                <a:solidFill>
                  <a:srgbClr val="CC0000"/>
                </a:solidFill>
                <a:latin typeface="Liberation Sans" panose="020B0604020202020204" pitchFamily="34" charset="0"/>
              </a:rPr>
              <a:t>Fiscal and Calendar Years</a:t>
            </a:r>
          </a:p>
        </p:txBody>
      </p:sp>
      <p:sp>
        <p:nvSpPr>
          <p:cNvPr id="11" name="Line 1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2" name="Rectangle 4"/>
          <p:cNvSpPr>
            <a:spLocks noChangeArrowheads="1"/>
          </p:cNvSpPr>
          <p:nvPr/>
        </p:nvSpPr>
        <p:spPr bwMode="auto">
          <a:xfrm>
            <a:off x="609600" y="1295400"/>
            <a:ext cx="5334000" cy="55403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p>
            <a:pPr algn="l"/>
            <a:r>
              <a:rPr lang="en-US" altLang="en-US" sz="3000" b="1" dirty="0">
                <a:solidFill>
                  <a:srgbClr val="CC0000"/>
                </a:solidFill>
                <a:latin typeface="Liberation Sans" panose="020B0604020202020204" pitchFamily="34" charset="0"/>
              </a:rPr>
              <a:t>Question</a:t>
            </a:r>
          </a:p>
        </p:txBody>
      </p:sp>
      <p:sp>
        <p:nvSpPr>
          <p:cNvPr id="13" name="Notched Right Arrow 12"/>
          <p:cNvSpPr/>
          <p:nvPr/>
        </p:nvSpPr>
        <p:spPr bwMode="auto">
          <a:xfrm>
            <a:off x="270370" y="4536744"/>
            <a:ext cx="554182" cy="457200"/>
          </a:xfrm>
          <a:prstGeom prst="notchedRightArrow">
            <a:avLst/>
          </a:prstGeom>
          <a:solidFill>
            <a:srgbClr val="CC0000"/>
          </a:solidFill>
          <a:ln w="38100" cap="sq" cmpd="sng" algn="ctr">
            <a:solidFill>
              <a:schemeClr val="tx1"/>
            </a:solidFill>
            <a:prstDash val="solid"/>
            <a:round/>
            <a:headEnd type="none" w="sm" len="sm"/>
            <a:tailEnd type="none" w="sm" len="sm"/>
          </a:ln>
          <a:effectLst/>
        </p:spPr>
        <p:txBody>
          <a:bodyPr/>
          <a:lstStyle/>
          <a:p>
            <a:endParaRPr lang="en-US" altLang="en-US" dirty="0">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866" y="332096"/>
            <a:ext cx="7155886" cy="6064251"/>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a:xfrm>
            <a:off x="1676400" y="6193808"/>
            <a:ext cx="1676400" cy="461665"/>
          </a:xfrm>
          <a:prstGeom prst="rect">
            <a:avLst/>
          </a:prstGeom>
          <a:solidFill>
            <a:schemeClr val="accent3"/>
          </a:solidFill>
          <a:ln w="19050">
            <a:solidFill>
              <a:schemeClr val="tx1"/>
            </a:solidFill>
            <a:miter lim="800000"/>
            <a:headEnd/>
            <a:tailEnd/>
          </a:ln>
        </p:spPr>
        <p:txBody>
          <a:bodyPr wrap="square">
            <a:spAutoFit/>
          </a:bodyPr>
          <a:lstStyle/>
          <a:p>
            <a:r>
              <a:rPr lang="en-US" sz="1200" dirty="0">
                <a:solidFill>
                  <a:schemeClr val="tx1"/>
                </a:solidFill>
                <a:latin typeface="Liberation Sans" panose="020B0604020202020204" pitchFamily="34" charset="0"/>
              </a:rPr>
              <a:t>Illustration 3-25</a:t>
            </a:r>
          </a:p>
          <a:p>
            <a:r>
              <a:rPr lang="en-US" sz="1200" b="0" dirty="0" smtClean="0">
                <a:solidFill>
                  <a:schemeClr val="tx1"/>
                </a:solidFill>
                <a:latin typeface="Liberation Sans" panose="020B0604020202020204" pitchFamily="34" charset="0"/>
              </a:rPr>
              <a:t>Adjusted </a:t>
            </a:r>
            <a:r>
              <a:rPr lang="en-US" sz="1200" b="0" dirty="0">
                <a:solidFill>
                  <a:schemeClr val="tx1"/>
                </a:solidFill>
                <a:latin typeface="Liberation Sans" panose="020B0604020202020204" pitchFamily="34" charset="0"/>
              </a:rPr>
              <a:t>trial balance</a:t>
            </a:r>
          </a:p>
        </p:txBody>
      </p:sp>
      <p:sp>
        <p:nvSpPr>
          <p:cNvPr id="7"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7</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533400" y="1905000"/>
            <a:ext cx="7924800" cy="4343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82562" tIns="46038" rIns="182562" bIns="46038"/>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623888" indent="-388938">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0000"/>
              </a:lnSpc>
              <a:spcBef>
                <a:spcPct val="30000"/>
              </a:spcBef>
              <a:buFont typeface="Wingdings" pitchFamily="2" charset="2"/>
              <a:buNone/>
            </a:pPr>
            <a:r>
              <a:rPr lang="en-US" sz="1900" b="0" dirty="0" smtClean="0">
                <a:solidFill>
                  <a:schemeClr val="tx1"/>
                </a:solidFill>
                <a:latin typeface="Liberation Sans" panose="020B0604020202020204" pitchFamily="34" charset="0"/>
              </a:rPr>
              <a:t>Which </a:t>
            </a:r>
            <a:r>
              <a:rPr lang="en-US" sz="1900" b="0" dirty="0">
                <a:solidFill>
                  <a:schemeClr val="tx1"/>
                </a:solidFill>
                <a:latin typeface="Liberation Sans" panose="020B0604020202020204" pitchFamily="34" charset="0"/>
              </a:rPr>
              <a:t>of the following statements is incorrect </a:t>
            </a:r>
            <a:r>
              <a:rPr lang="en-US" sz="1900" b="0" dirty="0" smtClean="0">
                <a:solidFill>
                  <a:schemeClr val="tx1"/>
                </a:solidFill>
                <a:latin typeface="Liberation Sans" panose="020B0604020202020204" pitchFamily="34" charset="0"/>
              </a:rPr>
              <a:t>concerning the </a:t>
            </a:r>
            <a:r>
              <a:rPr lang="en-US" sz="1900" b="0" dirty="0">
                <a:solidFill>
                  <a:schemeClr val="tx1"/>
                </a:solidFill>
                <a:latin typeface="Liberation Sans" panose="020B0604020202020204" pitchFamily="34" charset="0"/>
              </a:rPr>
              <a:t>adjusted trial balance</a:t>
            </a:r>
            <a:r>
              <a:rPr lang="en-US" sz="1900" b="0" dirty="0" smtClean="0">
                <a:solidFill>
                  <a:schemeClr val="tx1"/>
                </a:solidFill>
                <a:latin typeface="Liberation Sans" panose="020B0604020202020204" pitchFamily="34" charset="0"/>
              </a:rPr>
              <a:t>?</a:t>
            </a:r>
          </a:p>
          <a:p>
            <a:pPr lvl="1">
              <a:lnSpc>
                <a:spcPct val="120000"/>
              </a:lnSpc>
              <a:spcBef>
                <a:spcPct val="30000"/>
              </a:spcBef>
              <a:buClr>
                <a:schemeClr val="tx1"/>
              </a:buClr>
              <a:buSzTx/>
              <a:buFont typeface="Wingdings" pitchFamily="2" charset="2"/>
              <a:buAutoNum type="alphaLcPeriod"/>
            </a:pPr>
            <a:r>
              <a:rPr lang="en-US" sz="1900" b="0" dirty="0" smtClean="0">
                <a:solidFill>
                  <a:schemeClr val="tx1"/>
                </a:solidFill>
                <a:latin typeface="Liberation Sans" panose="020B0604020202020204" pitchFamily="34" charset="0"/>
              </a:rPr>
              <a:t>(</a:t>
            </a:r>
            <a:r>
              <a:rPr lang="en-US" sz="1900" b="0" dirty="0">
                <a:solidFill>
                  <a:schemeClr val="tx1"/>
                </a:solidFill>
                <a:latin typeface="Liberation Sans" panose="020B0604020202020204" pitchFamily="34" charset="0"/>
              </a:rPr>
              <a:t>a) An adjusted trial balance proves the </a:t>
            </a:r>
            <a:r>
              <a:rPr lang="en-US" sz="1900" b="0" dirty="0" smtClean="0">
                <a:solidFill>
                  <a:schemeClr val="tx1"/>
                </a:solidFill>
                <a:latin typeface="Liberation Sans" panose="020B0604020202020204" pitchFamily="34" charset="0"/>
              </a:rPr>
              <a:t>equality of </a:t>
            </a:r>
            <a:r>
              <a:rPr lang="en-US" sz="1900" b="0" dirty="0">
                <a:solidFill>
                  <a:schemeClr val="tx1"/>
                </a:solidFill>
                <a:latin typeface="Liberation Sans" panose="020B0604020202020204" pitchFamily="34" charset="0"/>
              </a:rPr>
              <a:t>the total debit balances and the total </a:t>
            </a:r>
            <a:r>
              <a:rPr lang="en-US" sz="1900" b="0" dirty="0" smtClean="0">
                <a:solidFill>
                  <a:schemeClr val="tx1"/>
                </a:solidFill>
                <a:latin typeface="Liberation Sans" panose="020B0604020202020204" pitchFamily="34" charset="0"/>
              </a:rPr>
              <a:t>credit balances </a:t>
            </a:r>
            <a:r>
              <a:rPr lang="en-US" sz="1900" b="0" dirty="0">
                <a:solidFill>
                  <a:schemeClr val="tx1"/>
                </a:solidFill>
                <a:latin typeface="Liberation Sans" panose="020B0604020202020204" pitchFamily="34" charset="0"/>
              </a:rPr>
              <a:t>in the ledger after all adjustments </a:t>
            </a:r>
            <a:r>
              <a:rPr lang="en-US" sz="1900" b="0" dirty="0" smtClean="0">
                <a:solidFill>
                  <a:schemeClr val="tx1"/>
                </a:solidFill>
                <a:latin typeface="Liberation Sans" panose="020B0604020202020204" pitchFamily="34" charset="0"/>
              </a:rPr>
              <a:t>are made.</a:t>
            </a:r>
          </a:p>
          <a:p>
            <a:pPr lvl="1">
              <a:lnSpc>
                <a:spcPct val="120000"/>
              </a:lnSpc>
              <a:spcBef>
                <a:spcPct val="30000"/>
              </a:spcBef>
              <a:buClr>
                <a:schemeClr val="tx1"/>
              </a:buClr>
              <a:buSzTx/>
              <a:buFont typeface="Wingdings" pitchFamily="2" charset="2"/>
              <a:buAutoNum type="alphaLcPeriod"/>
            </a:pPr>
            <a:r>
              <a:rPr lang="en-US" sz="1900" b="0" dirty="0" smtClean="0">
                <a:solidFill>
                  <a:schemeClr val="tx1"/>
                </a:solidFill>
                <a:latin typeface="Liberation Sans" panose="020B0604020202020204" pitchFamily="34" charset="0"/>
              </a:rPr>
              <a:t>The </a:t>
            </a:r>
            <a:r>
              <a:rPr lang="en-US" sz="1900" b="0" dirty="0">
                <a:solidFill>
                  <a:schemeClr val="tx1"/>
                </a:solidFill>
                <a:latin typeface="Liberation Sans" panose="020B0604020202020204" pitchFamily="34" charset="0"/>
              </a:rPr>
              <a:t>adjusted trial balance provides the </a:t>
            </a:r>
            <a:r>
              <a:rPr lang="en-US" sz="1900" b="0" dirty="0" smtClean="0">
                <a:solidFill>
                  <a:schemeClr val="tx1"/>
                </a:solidFill>
                <a:latin typeface="Liberation Sans" panose="020B0604020202020204" pitchFamily="34" charset="0"/>
              </a:rPr>
              <a:t>primary basis </a:t>
            </a:r>
            <a:r>
              <a:rPr lang="en-US" sz="1900" b="0" dirty="0">
                <a:solidFill>
                  <a:schemeClr val="tx1"/>
                </a:solidFill>
                <a:latin typeface="Liberation Sans" panose="020B0604020202020204" pitchFamily="34" charset="0"/>
              </a:rPr>
              <a:t>for the preparation of </a:t>
            </a:r>
            <a:r>
              <a:rPr lang="en-US" sz="1900" b="0" dirty="0" smtClean="0">
                <a:solidFill>
                  <a:schemeClr val="tx1"/>
                </a:solidFill>
                <a:latin typeface="Liberation Sans" panose="020B0604020202020204" pitchFamily="34" charset="0"/>
              </a:rPr>
              <a:t>financial </a:t>
            </a:r>
            <a:r>
              <a:rPr lang="en-US" sz="1900" b="0" dirty="0">
                <a:solidFill>
                  <a:schemeClr val="tx1"/>
                </a:solidFill>
                <a:latin typeface="Liberation Sans" panose="020B0604020202020204" pitchFamily="34" charset="0"/>
              </a:rPr>
              <a:t>statements</a:t>
            </a:r>
            <a:r>
              <a:rPr lang="en-US" sz="1900" b="0" dirty="0" smtClean="0">
                <a:solidFill>
                  <a:schemeClr val="tx1"/>
                </a:solidFill>
                <a:latin typeface="Liberation Sans" panose="020B0604020202020204" pitchFamily="34" charset="0"/>
              </a:rPr>
              <a:t>.</a:t>
            </a:r>
          </a:p>
          <a:p>
            <a:pPr lvl="1">
              <a:lnSpc>
                <a:spcPct val="120000"/>
              </a:lnSpc>
              <a:spcBef>
                <a:spcPct val="30000"/>
              </a:spcBef>
              <a:buClr>
                <a:schemeClr val="tx1"/>
              </a:buClr>
              <a:buSzTx/>
              <a:buFont typeface="Wingdings" pitchFamily="2" charset="2"/>
              <a:buAutoNum type="alphaLcPeriod"/>
            </a:pPr>
            <a:r>
              <a:rPr lang="en-US" sz="1900" b="0" dirty="0" smtClean="0">
                <a:solidFill>
                  <a:schemeClr val="tx1"/>
                </a:solidFill>
                <a:latin typeface="Liberation Sans" panose="020B0604020202020204" pitchFamily="34" charset="0"/>
              </a:rPr>
              <a:t>The </a:t>
            </a:r>
            <a:r>
              <a:rPr lang="en-US" sz="1900" b="0" dirty="0">
                <a:solidFill>
                  <a:schemeClr val="tx1"/>
                </a:solidFill>
                <a:latin typeface="Liberation Sans" panose="020B0604020202020204" pitchFamily="34" charset="0"/>
              </a:rPr>
              <a:t>adjusted trial balance lists the account </a:t>
            </a:r>
            <a:r>
              <a:rPr lang="en-US" sz="1900" b="0" dirty="0" smtClean="0">
                <a:solidFill>
                  <a:schemeClr val="tx1"/>
                </a:solidFill>
                <a:latin typeface="Liberation Sans" panose="020B0604020202020204" pitchFamily="34" charset="0"/>
              </a:rPr>
              <a:t>balances segregated </a:t>
            </a:r>
            <a:r>
              <a:rPr lang="en-US" sz="1900" b="0" dirty="0">
                <a:solidFill>
                  <a:schemeClr val="tx1"/>
                </a:solidFill>
                <a:latin typeface="Liberation Sans" panose="020B0604020202020204" pitchFamily="34" charset="0"/>
              </a:rPr>
              <a:t>by assets and liabilities</a:t>
            </a:r>
            <a:r>
              <a:rPr lang="en-US" sz="1900" b="0" dirty="0" smtClean="0">
                <a:solidFill>
                  <a:schemeClr val="tx1"/>
                </a:solidFill>
                <a:latin typeface="Liberation Sans" panose="020B0604020202020204" pitchFamily="34" charset="0"/>
              </a:rPr>
              <a:t>.</a:t>
            </a:r>
          </a:p>
          <a:p>
            <a:pPr lvl="1">
              <a:lnSpc>
                <a:spcPct val="120000"/>
              </a:lnSpc>
              <a:spcBef>
                <a:spcPct val="30000"/>
              </a:spcBef>
              <a:buClr>
                <a:schemeClr val="tx1"/>
              </a:buClr>
              <a:buSzTx/>
              <a:buFont typeface="Wingdings" pitchFamily="2" charset="2"/>
              <a:buAutoNum type="alphaLcPeriod"/>
            </a:pPr>
            <a:r>
              <a:rPr lang="en-US" sz="1900" b="0" dirty="0" smtClean="0">
                <a:solidFill>
                  <a:schemeClr val="tx1"/>
                </a:solidFill>
                <a:latin typeface="Liberation Sans" panose="020B0604020202020204" pitchFamily="34" charset="0"/>
              </a:rPr>
              <a:t>The </a:t>
            </a:r>
            <a:r>
              <a:rPr lang="en-US" sz="1900" b="0" dirty="0">
                <a:solidFill>
                  <a:schemeClr val="tx1"/>
                </a:solidFill>
                <a:latin typeface="Liberation Sans" panose="020B0604020202020204" pitchFamily="34" charset="0"/>
              </a:rPr>
              <a:t>adjusted trial balance is prepared after </a:t>
            </a:r>
            <a:r>
              <a:rPr lang="en-US" sz="1900" b="0" dirty="0" smtClean="0">
                <a:solidFill>
                  <a:schemeClr val="tx1"/>
                </a:solidFill>
                <a:latin typeface="Liberation Sans" panose="020B0604020202020204" pitchFamily="34" charset="0"/>
              </a:rPr>
              <a:t>the adjusting </a:t>
            </a:r>
            <a:r>
              <a:rPr lang="en-US" sz="1900" b="0" dirty="0">
                <a:solidFill>
                  <a:schemeClr val="tx1"/>
                </a:solidFill>
                <a:latin typeface="Liberation Sans" panose="020B0604020202020204" pitchFamily="34" charset="0"/>
              </a:rPr>
              <a:t>entries have been journalized </a:t>
            </a:r>
            <a:r>
              <a:rPr lang="en-US" sz="1900" b="0" dirty="0" smtClean="0">
                <a:solidFill>
                  <a:schemeClr val="tx1"/>
                </a:solidFill>
                <a:latin typeface="Liberation Sans" panose="020B0604020202020204" pitchFamily="34" charset="0"/>
              </a:rPr>
              <a:t>and posted</a:t>
            </a:r>
            <a:r>
              <a:rPr lang="en-US" sz="1900" b="0" dirty="0">
                <a:solidFill>
                  <a:schemeClr val="tx1"/>
                </a:solidFill>
                <a:latin typeface="Liberation Sans" panose="020B0604020202020204" pitchFamily="34" charset="0"/>
              </a:rPr>
              <a:t>.</a:t>
            </a:r>
            <a:endParaRPr lang="en-US" altLang="en-US" sz="1900" b="0" dirty="0">
              <a:solidFill>
                <a:schemeClr val="tx1"/>
              </a:solidFill>
              <a:latin typeface="Liberation Sans" panose="020B0604020202020204" pitchFamily="34" charset="0"/>
            </a:endParaRPr>
          </a:p>
        </p:txBody>
      </p:sp>
      <p:sp>
        <p:nvSpPr>
          <p:cNvPr id="55303" name="Line 10"/>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9" name="Rectangle 8"/>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CC0000"/>
                </a:solidFill>
                <a:latin typeface="Liberation Sans" panose="020B0604020202020204" pitchFamily="34" charset="0"/>
              </a:rPr>
              <a:t>Preparing the Adjusted Trail Balance</a:t>
            </a:r>
            <a:endParaRPr lang="en-US" altLang="en-US" sz="3200" dirty="0">
              <a:solidFill>
                <a:srgbClr val="CC0000"/>
              </a:solidFill>
              <a:latin typeface="Liberation Sans" panose="020B0604020202020204" pitchFamily="34" charset="0"/>
            </a:endParaRPr>
          </a:p>
        </p:txBody>
      </p:sp>
      <p:sp>
        <p:nvSpPr>
          <p:cNvPr id="11" name="Rectangle 4"/>
          <p:cNvSpPr>
            <a:spLocks noChangeArrowheads="1"/>
          </p:cNvSpPr>
          <p:nvPr/>
        </p:nvSpPr>
        <p:spPr bwMode="auto">
          <a:xfrm>
            <a:off x="609600" y="1295400"/>
            <a:ext cx="5334000" cy="584775"/>
          </a:xfrm>
          <a:prstGeom prst="rect">
            <a:avLst/>
          </a:prstGeom>
          <a:noFill/>
          <a:ln w="63500">
            <a:noFill/>
            <a:miter lim="800000"/>
            <a:headEnd/>
            <a:tailEnd/>
          </a:ln>
          <a:effectLst/>
          <a:extLst/>
        </p:spPr>
        <p:txBody>
          <a:bodyPr vert="horz" wrap="square" lIns="90488" tIns="44450" rIns="90488" bIns="44450" numCol="1" anchor="ctr" anchorCtr="0" compatLnSpc="1">
            <a:prstTxWarp prst="textNoShape">
              <a:avLst/>
            </a:prstTxWarp>
          </a:bodyPr>
          <a:lstStyle/>
          <a:p>
            <a:r>
              <a:rPr lang="en-US" altLang="en-US" sz="3000" dirty="0">
                <a:solidFill>
                  <a:srgbClr val="CC0000"/>
                </a:solidFill>
                <a:latin typeface="Liberation Sans" panose="020B0604020202020204" pitchFamily="34" charset="0"/>
              </a:rPr>
              <a:t>Question</a:t>
            </a:r>
          </a:p>
        </p:txBody>
      </p:sp>
      <p:sp>
        <p:nvSpPr>
          <p:cNvPr id="12" name="Notched Right Arrow 11"/>
          <p:cNvSpPr/>
          <p:nvPr/>
        </p:nvSpPr>
        <p:spPr bwMode="auto">
          <a:xfrm>
            <a:off x="270370" y="4593608"/>
            <a:ext cx="554182" cy="457200"/>
          </a:xfrm>
          <a:prstGeom prst="notchedRightArrow">
            <a:avLst/>
          </a:prstGeom>
          <a:solidFill>
            <a:srgbClr val="CC0000"/>
          </a:solidFill>
          <a:ln w="38100" cap="sq" cmpd="sng" algn="ctr">
            <a:solidFill>
              <a:schemeClr val="tx1"/>
            </a:solidFill>
            <a:prstDash val="solid"/>
            <a:round/>
            <a:headEnd type="none" w="sm" len="sm"/>
            <a:tailEnd type="none" w="sm" len="sm"/>
          </a:ln>
          <a:effectLst/>
        </p:spPr>
        <p:txBody>
          <a:bodyPr/>
          <a:lstStyle/>
          <a:p>
            <a:endParaRPr lang="en-US" altLang="en-US" dirty="0">
              <a:latin typeface="Liberation Sans" panose="020B0604020202020204" pitchFamily="34" charset="0"/>
            </a:endParaRPr>
          </a:p>
        </p:txBody>
      </p:sp>
      <p:sp>
        <p:nvSpPr>
          <p:cNvPr id="13"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7</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AutoShape 11"/>
          <p:cNvSpPr>
            <a:spLocks noChangeArrowheads="1"/>
          </p:cNvSpPr>
          <p:nvPr/>
        </p:nvSpPr>
        <p:spPr bwMode="auto">
          <a:xfrm>
            <a:off x="3569970" y="3336925"/>
            <a:ext cx="1927860" cy="1905000"/>
          </a:xfrm>
          <a:prstGeom prst="foldedCorner">
            <a:avLst>
              <a:gd name="adj" fmla="val 12500"/>
            </a:avLst>
          </a:prstGeom>
          <a:solidFill>
            <a:srgbClr val="F9EFA5"/>
          </a:solidFill>
          <a:ln w="12700" cap="sq">
            <a:solidFill>
              <a:schemeClr val="tx1"/>
            </a:solidFill>
            <a:round/>
            <a:headEnd type="none" w="sm" len="sm"/>
            <a:tailEnd type="none" w="sm" len="sm"/>
          </a:ln>
        </p:spPr>
        <p:txBody>
          <a:bodyPr anchor="ct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lnSpc>
                <a:spcPct val="114000"/>
              </a:lnSpc>
              <a:spcBef>
                <a:spcPct val="0"/>
              </a:spcBef>
              <a:buClrTx/>
              <a:buSzTx/>
              <a:buFontTx/>
              <a:buNone/>
            </a:pPr>
            <a:r>
              <a:rPr lang="en-US" altLang="en-US" sz="2300" dirty="0">
                <a:solidFill>
                  <a:schemeClr val="tx1"/>
                </a:solidFill>
                <a:latin typeface="Liberation Sans" panose="020B0604020202020204" pitchFamily="34" charset="0"/>
              </a:rPr>
              <a:t>Retained Earnings Statement </a:t>
            </a:r>
          </a:p>
        </p:txBody>
      </p:sp>
      <p:sp>
        <p:nvSpPr>
          <p:cNvPr id="63491" name="Text Box 6"/>
          <p:cNvSpPr txBox="1">
            <a:spLocks noChangeArrowheads="1"/>
          </p:cNvSpPr>
          <p:nvPr/>
        </p:nvSpPr>
        <p:spPr bwMode="auto">
          <a:xfrm>
            <a:off x="685800" y="1520432"/>
            <a:ext cx="7772400" cy="829458"/>
          </a:xfrm>
          <a:prstGeom prst="rect">
            <a:avLst/>
          </a:prstGeom>
          <a:solidFill>
            <a:schemeClr val="bg1"/>
          </a:solidFill>
          <a:ln w="28575">
            <a:solidFill>
              <a:schemeClr val="tx1"/>
            </a:solidFill>
            <a:miter lim="800000"/>
            <a:headEnd/>
            <a:tailEnd/>
          </a:ln>
          <a:effectLst>
            <a:outerShdw dist="107763" dir="2700000" algn="ctr" rotWithShape="0">
              <a:schemeClr val="bg2"/>
            </a:outerShdw>
          </a:effectLst>
        </p:spPr>
        <p:txBody>
          <a:bodyPr tIns="0" anchor="ctr" anchorCtr="0">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spcBef>
                <a:spcPct val="50000"/>
              </a:spcBef>
              <a:buClrTx/>
              <a:buSzTx/>
              <a:buFontTx/>
              <a:buNone/>
            </a:pPr>
            <a:r>
              <a:rPr lang="en-US" altLang="en-US" sz="2300" b="0" dirty="0">
                <a:solidFill>
                  <a:schemeClr val="tx1"/>
                </a:solidFill>
                <a:latin typeface="Liberation Sans" panose="020B0604020202020204" pitchFamily="34" charset="0"/>
                <a:cs typeface="Arial" charset="0"/>
              </a:rPr>
              <a:t>Financial Statements are prepared directly from the </a:t>
            </a:r>
            <a:r>
              <a:rPr lang="en-US" altLang="en-US" sz="2300" dirty="0">
                <a:solidFill>
                  <a:schemeClr val="tx1"/>
                </a:solidFill>
                <a:latin typeface="Liberation Sans" panose="020B0604020202020204" pitchFamily="34" charset="0"/>
                <a:cs typeface="Arial" charset="0"/>
              </a:rPr>
              <a:t>Adjusted Trial Balance</a:t>
            </a:r>
            <a:r>
              <a:rPr lang="en-US" altLang="en-US" sz="2300" b="0" dirty="0">
                <a:solidFill>
                  <a:schemeClr val="tx1"/>
                </a:solidFill>
                <a:latin typeface="Liberation Sans" panose="020B0604020202020204" pitchFamily="34" charset="0"/>
                <a:cs typeface="Arial" charset="0"/>
              </a:rPr>
              <a:t>.  </a:t>
            </a:r>
            <a:endParaRPr lang="en-US" altLang="en-US" sz="2300" dirty="0">
              <a:solidFill>
                <a:schemeClr val="tx1"/>
              </a:solidFill>
              <a:latin typeface="Liberation Sans" panose="020B0604020202020204" pitchFamily="34" charset="0"/>
              <a:cs typeface="Arial" charset="0"/>
            </a:endParaRPr>
          </a:p>
        </p:txBody>
      </p:sp>
      <p:sp>
        <p:nvSpPr>
          <p:cNvPr id="63492" name="AutoShape 8"/>
          <p:cNvSpPr>
            <a:spLocks noChangeArrowheads="1"/>
          </p:cNvSpPr>
          <p:nvPr/>
        </p:nvSpPr>
        <p:spPr bwMode="auto">
          <a:xfrm>
            <a:off x="826770" y="3336925"/>
            <a:ext cx="1927860" cy="1905000"/>
          </a:xfrm>
          <a:prstGeom prst="foldedCorner">
            <a:avLst>
              <a:gd name="adj" fmla="val 12500"/>
            </a:avLst>
          </a:prstGeom>
          <a:solidFill>
            <a:srgbClr val="F9EFA5"/>
          </a:solidFill>
          <a:ln w="12700" cap="sq">
            <a:solidFill>
              <a:schemeClr val="tx1"/>
            </a:solidFill>
            <a:round/>
            <a:headEnd type="none" w="sm" len="sm"/>
            <a:tailEnd type="none" w="sm" len="sm"/>
          </a:ln>
        </p:spPr>
        <p:txBody>
          <a:bodyPr anchor="ct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lnSpc>
                <a:spcPct val="114000"/>
              </a:lnSpc>
              <a:spcBef>
                <a:spcPct val="0"/>
              </a:spcBef>
              <a:buClrTx/>
              <a:buSzTx/>
              <a:buFontTx/>
              <a:buNone/>
            </a:pPr>
            <a:r>
              <a:rPr lang="en-US" altLang="en-US" sz="2300" dirty="0">
                <a:solidFill>
                  <a:schemeClr val="tx1"/>
                </a:solidFill>
                <a:latin typeface="Liberation Sans" panose="020B0604020202020204" pitchFamily="34" charset="0"/>
              </a:rPr>
              <a:t>Income Statement</a:t>
            </a:r>
          </a:p>
        </p:txBody>
      </p:sp>
      <p:sp>
        <p:nvSpPr>
          <p:cNvPr id="63493" name="AutoShape 9"/>
          <p:cNvSpPr>
            <a:spLocks noChangeArrowheads="1"/>
          </p:cNvSpPr>
          <p:nvPr/>
        </p:nvSpPr>
        <p:spPr bwMode="auto">
          <a:xfrm>
            <a:off x="6313170" y="3336925"/>
            <a:ext cx="1927860" cy="1905000"/>
          </a:xfrm>
          <a:prstGeom prst="foldedCorner">
            <a:avLst>
              <a:gd name="adj" fmla="val 12500"/>
            </a:avLst>
          </a:prstGeom>
          <a:solidFill>
            <a:srgbClr val="F9EFA5"/>
          </a:solidFill>
          <a:ln w="12700" cap="sq">
            <a:solidFill>
              <a:schemeClr val="tx1"/>
            </a:solidFill>
            <a:round/>
            <a:headEnd type="none" w="sm" len="sm"/>
            <a:tailEnd type="none" w="sm" len="sm"/>
          </a:ln>
        </p:spPr>
        <p:txBody>
          <a:bodyPr anchor="ct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lnSpc>
                <a:spcPct val="114000"/>
              </a:lnSpc>
              <a:spcBef>
                <a:spcPct val="0"/>
              </a:spcBef>
              <a:buClrTx/>
              <a:buSzTx/>
              <a:buFontTx/>
              <a:buNone/>
            </a:pPr>
            <a:r>
              <a:rPr lang="en-US" altLang="en-US" sz="2300" dirty="0" smtClean="0">
                <a:solidFill>
                  <a:schemeClr val="tx1"/>
                </a:solidFill>
                <a:latin typeface="Liberation Sans" panose="020B0604020202020204" pitchFamily="34" charset="0"/>
              </a:rPr>
              <a:t>Statement of Financial Position</a:t>
            </a:r>
            <a:endParaRPr lang="en-US" altLang="en-US" sz="2300" dirty="0">
              <a:solidFill>
                <a:schemeClr val="tx1"/>
              </a:solidFill>
              <a:latin typeface="Liberation Sans" panose="020B0604020202020204" pitchFamily="34" charset="0"/>
            </a:endParaRPr>
          </a:p>
        </p:txBody>
      </p:sp>
      <p:sp>
        <p:nvSpPr>
          <p:cNvPr id="63494" name="AutoShape 13"/>
          <p:cNvSpPr>
            <a:spLocks noChangeArrowheads="1"/>
          </p:cNvSpPr>
          <p:nvPr/>
        </p:nvSpPr>
        <p:spPr bwMode="auto">
          <a:xfrm>
            <a:off x="4349819" y="2498725"/>
            <a:ext cx="368163" cy="762000"/>
          </a:xfrm>
          <a:prstGeom prst="downArrow">
            <a:avLst>
              <a:gd name="adj1" fmla="val 50000"/>
              <a:gd name="adj2" fmla="val 83333"/>
            </a:avLst>
          </a:prstGeom>
          <a:solidFill>
            <a:srgbClr val="CC0000"/>
          </a:solidFill>
          <a:ln w="12700" cap="sq">
            <a:solidFill>
              <a:schemeClr val="tx1"/>
            </a:solidFill>
            <a:miter lim="800000"/>
            <a:headEnd type="none" w="sm" len="sm"/>
            <a:tailEnd type="none" w="sm" len="sm"/>
          </a:ln>
        </p:spPr>
        <p:txBody>
          <a:bodyPr wrap="none" anchor="ct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spcBef>
                <a:spcPct val="0"/>
              </a:spcBef>
              <a:buClrTx/>
              <a:buSzTx/>
              <a:buFontTx/>
              <a:buNone/>
            </a:pPr>
            <a:endParaRPr lang="en-US" altLang="en-US" sz="2400" b="0" dirty="0">
              <a:solidFill>
                <a:schemeClr val="tx1"/>
              </a:solidFill>
              <a:latin typeface="Liberation Sans" panose="020B0604020202020204" pitchFamily="34" charset="0"/>
            </a:endParaRPr>
          </a:p>
        </p:txBody>
      </p:sp>
      <p:sp>
        <p:nvSpPr>
          <p:cNvPr id="63495" name="AutoShape 15"/>
          <p:cNvSpPr>
            <a:spLocks noChangeArrowheads="1"/>
          </p:cNvSpPr>
          <p:nvPr/>
        </p:nvSpPr>
        <p:spPr bwMode="auto">
          <a:xfrm>
            <a:off x="1606619" y="2498725"/>
            <a:ext cx="368163" cy="762000"/>
          </a:xfrm>
          <a:prstGeom prst="downArrow">
            <a:avLst>
              <a:gd name="adj1" fmla="val 50000"/>
              <a:gd name="adj2" fmla="val 83333"/>
            </a:avLst>
          </a:prstGeom>
          <a:solidFill>
            <a:srgbClr val="CC0000"/>
          </a:solidFill>
          <a:ln w="12700" cap="sq">
            <a:solidFill>
              <a:schemeClr val="tx1"/>
            </a:solidFill>
            <a:miter lim="800000"/>
            <a:headEnd type="none" w="sm" len="sm"/>
            <a:tailEnd type="none" w="sm" len="sm"/>
          </a:ln>
        </p:spPr>
        <p:txBody>
          <a:bodyPr wrap="none" anchor="ct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spcBef>
                <a:spcPct val="0"/>
              </a:spcBef>
              <a:buClrTx/>
              <a:buSzTx/>
              <a:buFontTx/>
              <a:buNone/>
            </a:pPr>
            <a:endParaRPr lang="en-US" altLang="en-US" sz="2400" b="0" dirty="0">
              <a:solidFill>
                <a:schemeClr val="tx1"/>
              </a:solidFill>
              <a:latin typeface="Liberation Sans" panose="020B0604020202020204" pitchFamily="34" charset="0"/>
            </a:endParaRPr>
          </a:p>
        </p:txBody>
      </p:sp>
      <p:sp>
        <p:nvSpPr>
          <p:cNvPr id="63496" name="AutoShape 16"/>
          <p:cNvSpPr>
            <a:spLocks noChangeArrowheads="1"/>
          </p:cNvSpPr>
          <p:nvPr/>
        </p:nvSpPr>
        <p:spPr bwMode="auto">
          <a:xfrm>
            <a:off x="7093019" y="2498725"/>
            <a:ext cx="368163" cy="762000"/>
          </a:xfrm>
          <a:prstGeom prst="downArrow">
            <a:avLst>
              <a:gd name="adj1" fmla="val 50000"/>
              <a:gd name="adj2" fmla="val 83333"/>
            </a:avLst>
          </a:prstGeom>
          <a:solidFill>
            <a:srgbClr val="CC0000"/>
          </a:solidFill>
          <a:ln w="12700" cap="sq">
            <a:solidFill>
              <a:schemeClr val="tx1"/>
            </a:solidFill>
            <a:miter lim="800000"/>
            <a:headEnd type="none" w="sm" len="sm"/>
            <a:tailEnd type="none" w="sm" len="sm"/>
          </a:ln>
        </p:spPr>
        <p:txBody>
          <a:bodyPr wrap="none" anchor="ct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spcBef>
                <a:spcPct val="0"/>
              </a:spcBef>
              <a:buClrTx/>
              <a:buSzTx/>
              <a:buFontTx/>
              <a:buNone/>
            </a:pPr>
            <a:endParaRPr lang="en-US" altLang="en-US" sz="2400" b="0" dirty="0">
              <a:solidFill>
                <a:schemeClr val="tx1"/>
              </a:solidFill>
              <a:latin typeface="Liberation Sans" panose="020B0604020202020204" pitchFamily="34" charset="0"/>
            </a:endParaRPr>
          </a:p>
        </p:txBody>
      </p:sp>
      <p:sp>
        <p:nvSpPr>
          <p:cNvPr id="56331" name="Line 1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2" name="Rectangle 11"/>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CC0000"/>
                </a:solidFill>
                <a:latin typeface="Liberation Sans" panose="020B0604020202020204" pitchFamily="34" charset="0"/>
              </a:rPr>
              <a:t>Preparing Financial Statements</a:t>
            </a:r>
            <a:endParaRPr lang="en-US" altLang="en-US" sz="3200" dirty="0">
              <a:solidFill>
                <a:srgbClr val="CC0000"/>
              </a:solidFill>
              <a:latin typeface="Liberation Sans" panose="020B0604020202020204" pitchFamily="34" charset="0"/>
            </a:endParaRPr>
          </a:p>
        </p:txBody>
      </p:sp>
      <p:sp>
        <p:nvSpPr>
          <p:cNvPr id="14"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7</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16" y="179696"/>
            <a:ext cx="7956584" cy="643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4517" name="Rectangle 16"/>
          <p:cNvSpPr>
            <a:spLocks noChangeArrowheads="1"/>
          </p:cNvSpPr>
          <p:nvPr/>
        </p:nvSpPr>
        <p:spPr bwMode="auto">
          <a:xfrm>
            <a:off x="8382000" y="1905000"/>
            <a:ext cx="228600" cy="533400"/>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spcBef>
                <a:spcPct val="0"/>
              </a:spcBef>
              <a:buClrTx/>
              <a:buSzTx/>
              <a:buFontTx/>
              <a:buNone/>
            </a:pPr>
            <a:endParaRPr lang="en-US" altLang="en-US" sz="2400" b="0" dirty="0">
              <a:solidFill>
                <a:schemeClr val="tx1"/>
              </a:solidFill>
              <a:latin typeface="Liberation Sans" panose="020B0604020202020204" pitchFamily="34" charset="0"/>
            </a:endParaRPr>
          </a:p>
        </p:txBody>
      </p:sp>
      <p:sp>
        <p:nvSpPr>
          <p:cNvPr id="64518" name="Rectangle 12"/>
          <p:cNvSpPr>
            <a:spLocks noChangeArrowheads="1"/>
          </p:cNvSpPr>
          <p:nvPr/>
        </p:nvSpPr>
        <p:spPr bwMode="auto">
          <a:xfrm>
            <a:off x="685800" y="5893439"/>
            <a:ext cx="3733800" cy="646113"/>
          </a:xfrm>
          <a:prstGeom prst="rect">
            <a:avLst/>
          </a:prstGeom>
          <a:solidFill>
            <a:schemeClr val="bg1"/>
          </a:solidFill>
          <a:ln>
            <a:noFill/>
          </a:ln>
          <a:effectLst/>
          <a:extLst>
            <a:ext uri="{91240B29-F687-4F45-9708-019B960494DF}">
              <a14:hiddenLine xmlns:a14="http://schemas.microsoft.com/office/drawing/2010/main" w="12700"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buClrTx/>
              <a:buSzTx/>
              <a:buFontTx/>
              <a:buNone/>
            </a:pPr>
            <a:r>
              <a:rPr lang="en-US" altLang="en-US" sz="1200" dirty="0">
                <a:solidFill>
                  <a:schemeClr val="tx1"/>
                </a:solidFill>
                <a:latin typeface="Liberation Sans" panose="020B0604020202020204" pitchFamily="34" charset="0"/>
              </a:rPr>
              <a:t>Illustration 3-26  </a:t>
            </a:r>
          </a:p>
          <a:p>
            <a:pPr>
              <a:spcBef>
                <a:spcPct val="0"/>
              </a:spcBef>
              <a:buClrTx/>
              <a:buSzTx/>
              <a:buFontTx/>
              <a:buNone/>
            </a:pPr>
            <a:r>
              <a:rPr lang="en-US" altLang="en-US" sz="1200" b="0" dirty="0">
                <a:solidFill>
                  <a:schemeClr val="tx1"/>
                </a:solidFill>
                <a:latin typeface="Liberation Sans" panose="020B0604020202020204" pitchFamily="34" charset="0"/>
              </a:rPr>
              <a:t>Preparation of the income statement and retained earnings statement from the adjusted trial balance</a:t>
            </a:r>
          </a:p>
        </p:txBody>
      </p:sp>
      <p:sp>
        <p:nvSpPr>
          <p:cNvPr id="7" name="Text Box 5"/>
          <p:cNvSpPr txBox="1">
            <a:spLocks noChangeArrowheads="1"/>
          </p:cNvSpPr>
          <p:nvPr/>
        </p:nvSpPr>
        <p:spPr bwMode="auto">
          <a:xfrm>
            <a:off x="83820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7</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Rectangle 11"/>
          <p:cNvSpPr>
            <a:spLocks noChangeArrowheads="1"/>
          </p:cNvSpPr>
          <p:nvPr/>
        </p:nvSpPr>
        <p:spPr bwMode="auto">
          <a:xfrm>
            <a:off x="914400" y="5906869"/>
            <a:ext cx="2971800" cy="646331"/>
          </a:xfrm>
          <a:prstGeom prst="rect">
            <a:avLst/>
          </a:prstGeom>
          <a:solidFill>
            <a:schemeClr val="bg1"/>
          </a:solidFill>
          <a:ln>
            <a:noFill/>
          </a:ln>
          <a:effectLst/>
          <a:extLst>
            <a:ext uri="{91240B29-F687-4F45-9708-019B960494DF}">
              <a14:hiddenLine xmlns:a14="http://schemas.microsoft.com/office/drawing/2010/main" w="12700"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buClrTx/>
              <a:buSzTx/>
              <a:buFontTx/>
              <a:buNone/>
            </a:pPr>
            <a:r>
              <a:rPr lang="en-US" altLang="en-US" sz="1200" dirty="0">
                <a:solidFill>
                  <a:schemeClr val="tx1"/>
                </a:solidFill>
                <a:latin typeface="Liberation Sans" panose="020B0604020202020204" pitchFamily="34" charset="0"/>
              </a:rPr>
              <a:t>Illustration 3-27  </a:t>
            </a:r>
          </a:p>
          <a:p>
            <a:pPr>
              <a:spcBef>
                <a:spcPct val="0"/>
              </a:spcBef>
              <a:buClrTx/>
              <a:buSzTx/>
              <a:buFontTx/>
              <a:buNone/>
            </a:pPr>
            <a:r>
              <a:rPr lang="en-US" altLang="en-US" sz="1200" b="0" dirty="0">
                <a:solidFill>
                  <a:schemeClr val="tx1"/>
                </a:solidFill>
                <a:latin typeface="Liberation Sans" panose="020B0604020202020204" pitchFamily="34" charset="0"/>
              </a:rPr>
              <a:t>Preparation of the </a:t>
            </a:r>
            <a:r>
              <a:rPr lang="en-US" altLang="en-US" sz="1200" b="0" dirty="0" smtClean="0">
                <a:solidFill>
                  <a:schemeClr val="tx1"/>
                </a:solidFill>
                <a:latin typeface="Liberation Sans" panose="020B0604020202020204" pitchFamily="34" charset="0"/>
              </a:rPr>
              <a:t>statement of financial position </a:t>
            </a:r>
            <a:r>
              <a:rPr lang="en-US" altLang="en-US" sz="1200" b="0" dirty="0">
                <a:solidFill>
                  <a:schemeClr val="tx1"/>
                </a:solidFill>
                <a:latin typeface="Liberation Sans" panose="020B0604020202020204" pitchFamily="34" charset="0"/>
              </a:rPr>
              <a:t>from the adjusted trial balance</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15" y="332096"/>
            <a:ext cx="8707797" cy="5558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7</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77504" y="397171"/>
            <a:ext cx="8577217"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r>
              <a:rPr lang="en-US" altLang="en-US" dirty="0" smtClean="0">
                <a:solidFill>
                  <a:schemeClr val="accent3"/>
                </a:solidFill>
              </a:rPr>
              <a:t>&gt;</a:t>
            </a:r>
            <a:endParaRPr lang="en-US" altLang="en-US" dirty="0">
              <a:solidFill>
                <a:schemeClr val="accent3"/>
              </a:solidFill>
            </a:endParaRPr>
          </a:p>
        </p:txBody>
      </p:sp>
      <p:sp>
        <p:nvSpPr>
          <p:cNvPr id="23" name="TextBox 22"/>
          <p:cNvSpPr txBox="1"/>
          <p:nvPr/>
        </p:nvSpPr>
        <p:spPr>
          <a:xfrm>
            <a:off x="1107939" y="397171"/>
            <a:ext cx="1711461"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r>
              <a:rPr lang="en-US" sz="3100" dirty="0" smtClean="0"/>
              <a:t>DO IT!</a:t>
            </a:r>
            <a:endParaRPr lang="en-US" sz="3100"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426" y="1271675"/>
            <a:ext cx="8561295" cy="4685573"/>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6"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7</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4033902051"/>
      </p:ext>
    </p:extLst>
  </p:cSld>
  <p:clrMapOvr>
    <a:masterClrMapping/>
  </p:clrMapOvr>
  <p:transition>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0" y="1291289"/>
            <a:ext cx="8015515" cy="404663"/>
          </a:xfrm>
          <a:prstGeom prst="rect">
            <a:avLst/>
          </a:prstGeom>
        </p:spPr>
        <p:txBody>
          <a:bodyPr wrap="square">
            <a:spAutoFit/>
          </a:bodyPr>
          <a:lstStyle/>
          <a:p>
            <a:pPr>
              <a:lnSpc>
                <a:spcPct val="110000"/>
              </a:lnSpc>
            </a:pPr>
            <a:r>
              <a:rPr lang="en-US" sz="2000" b="0" dirty="0">
                <a:solidFill>
                  <a:schemeClr val="tx1"/>
                </a:solidFill>
                <a:latin typeface="Liberation Sans" panose="020B0604020202020204" pitchFamily="34" charset="0"/>
              </a:rPr>
              <a:t>(a) Determine the net income for the quarter April 1 to June 30</a:t>
            </a:r>
            <a:r>
              <a:rPr lang="en-US" sz="2000" b="0" dirty="0" smtClean="0">
                <a:solidFill>
                  <a:schemeClr val="tx1"/>
                </a:solidFill>
                <a:latin typeface="Liberation Sans" panose="020B0604020202020204" pitchFamily="34" charset="0"/>
              </a:rPr>
              <a:t>.</a:t>
            </a:r>
            <a:endParaRPr lang="en-US" sz="2000" b="0" dirty="0">
              <a:solidFill>
                <a:schemeClr val="tx1"/>
              </a:solidFill>
              <a:latin typeface="Liberation Sans" panose="020B0604020202020204" pitchFamily="34" charset="0"/>
            </a:endParaRPr>
          </a:p>
        </p:txBody>
      </p:sp>
      <p:sp>
        <p:nvSpPr>
          <p:cNvPr id="14" name="TextBox 13"/>
          <p:cNvSpPr txBox="1"/>
          <p:nvPr/>
        </p:nvSpPr>
        <p:spPr>
          <a:xfrm>
            <a:off x="277504" y="397171"/>
            <a:ext cx="8577217"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r>
              <a:rPr lang="en-US" altLang="en-US" dirty="0" smtClean="0">
                <a:solidFill>
                  <a:schemeClr val="accent3"/>
                </a:solidFill>
              </a:rPr>
              <a:t>&gt;</a:t>
            </a:r>
            <a:endParaRPr lang="en-US" altLang="en-US" dirty="0">
              <a:solidFill>
                <a:schemeClr val="accent3"/>
              </a:solidFill>
            </a:endParaRPr>
          </a:p>
        </p:txBody>
      </p:sp>
      <p:sp>
        <p:nvSpPr>
          <p:cNvPr id="23" name="TextBox 22"/>
          <p:cNvSpPr txBox="1"/>
          <p:nvPr/>
        </p:nvSpPr>
        <p:spPr>
          <a:xfrm>
            <a:off x="1107939" y="397171"/>
            <a:ext cx="1711461"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r>
              <a:rPr lang="en-US" sz="3100" dirty="0" smtClean="0"/>
              <a:t>DO IT!</a:t>
            </a:r>
            <a:endParaRPr lang="en-US" sz="31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54531"/>
            <a:ext cx="7646987" cy="458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auto">
          <a:xfrm>
            <a:off x="990600" y="2209800"/>
            <a:ext cx="7543800" cy="304800"/>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8" name="Rectangle 7"/>
          <p:cNvSpPr/>
          <p:nvPr/>
        </p:nvSpPr>
        <p:spPr bwMode="auto">
          <a:xfrm>
            <a:off x="990600" y="2541896"/>
            <a:ext cx="7543800" cy="304800"/>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9" name="Rectangle 8"/>
          <p:cNvSpPr/>
          <p:nvPr/>
        </p:nvSpPr>
        <p:spPr bwMode="auto">
          <a:xfrm>
            <a:off x="6664050" y="2895600"/>
            <a:ext cx="1870350" cy="304800"/>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10" name="Rectangle 9"/>
          <p:cNvSpPr/>
          <p:nvPr/>
        </p:nvSpPr>
        <p:spPr bwMode="auto">
          <a:xfrm>
            <a:off x="990600" y="3581400"/>
            <a:ext cx="7543800" cy="304800"/>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11" name="Rectangle 10"/>
          <p:cNvSpPr/>
          <p:nvPr/>
        </p:nvSpPr>
        <p:spPr bwMode="auto">
          <a:xfrm>
            <a:off x="990600" y="3899848"/>
            <a:ext cx="7543800" cy="304800"/>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12" name="Rectangle 11"/>
          <p:cNvSpPr/>
          <p:nvPr/>
        </p:nvSpPr>
        <p:spPr bwMode="auto">
          <a:xfrm>
            <a:off x="990600" y="4231944"/>
            <a:ext cx="7543800" cy="304800"/>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13" name="Rectangle 12"/>
          <p:cNvSpPr/>
          <p:nvPr/>
        </p:nvSpPr>
        <p:spPr bwMode="auto">
          <a:xfrm>
            <a:off x="990600" y="4558352"/>
            <a:ext cx="7543800" cy="304800"/>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15" name="Rectangle 14"/>
          <p:cNvSpPr/>
          <p:nvPr/>
        </p:nvSpPr>
        <p:spPr bwMode="auto">
          <a:xfrm>
            <a:off x="990600" y="4876800"/>
            <a:ext cx="7543800" cy="304800"/>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16" name="Rectangle 15"/>
          <p:cNvSpPr/>
          <p:nvPr/>
        </p:nvSpPr>
        <p:spPr bwMode="auto">
          <a:xfrm>
            <a:off x="990600" y="5203208"/>
            <a:ext cx="7543800" cy="304800"/>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17" name="Rectangle 16"/>
          <p:cNvSpPr/>
          <p:nvPr/>
        </p:nvSpPr>
        <p:spPr bwMode="auto">
          <a:xfrm>
            <a:off x="6664050" y="5534458"/>
            <a:ext cx="1870350" cy="251901"/>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18" name="Rectangle 17"/>
          <p:cNvSpPr/>
          <p:nvPr/>
        </p:nvSpPr>
        <p:spPr bwMode="auto">
          <a:xfrm>
            <a:off x="6664050" y="5916304"/>
            <a:ext cx="1641750" cy="304800"/>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19"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7</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53259175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1" grpId="0" animBg="1"/>
      <p:bldP spid="12" grpId="0" animBg="1"/>
      <p:bldP spid="13" grpId="0" animBg="1"/>
      <p:bldP spid="15" grpId="0" animBg="1"/>
      <p:bldP spid="16" grpId="0" animBg="1"/>
      <p:bldP spid="17" grpId="0" animBg="1"/>
      <p:bldP spid="1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06023"/>
            <a:ext cx="8559936" cy="3127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62000" y="1291289"/>
            <a:ext cx="8015515" cy="1081771"/>
          </a:xfrm>
          <a:prstGeom prst="rect">
            <a:avLst/>
          </a:prstGeom>
        </p:spPr>
        <p:txBody>
          <a:bodyPr wrap="square">
            <a:spAutoFit/>
          </a:bodyPr>
          <a:lstStyle/>
          <a:p>
            <a:pPr marL="457200" indent="-457200">
              <a:lnSpc>
                <a:spcPct val="110000"/>
              </a:lnSpc>
              <a:buFont typeface="Wingdings" panose="05000000000000000000" pitchFamily="2" charset="2"/>
              <a:buAutoNum type="alphaLcParenBoth" startAt="2"/>
            </a:pPr>
            <a:r>
              <a:rPr lang="en-US" sz="2000" b="0" dirty="0" smtClean="0">
                <a:solidFill>
                  <a:schemeClr val="tx1"/>
                </a:solidFill>
                <a:latin typeface="Liberation Sans" panose="020B0604020202020204" pitchFamily="34" charset="0"/>
              </a:rPr>
              <a:t>Determine </a:t>
            </a:r>
            <a:r>
              <a:rPr lang="en-US" sz="2000" b="0" dirty="0">
                <a:solidFill>
                  <a:schemeClr val="tx1"/>
                </a:solidFill>
                <a:latin typeface="Liberation Sans" panose="020B0604020202020204" pitchFamily="34" charset="0"/>
              </a:rPr>
              <a:t>the total assets and total liabilities at June 30, 2017, for Skolnick Co.</a:t>
            </a:r>
          </a:p>
          <a:p>
            <a:pPr marL="457200" indent="-457200">
              <a:lnSpc>
                <a:spcPct val="110000"/>
              </a:lnSpc>
              <a:buAutoNum type="alphaLcParenBoth" startAt="2"/>
            </a:pPr>
            <a:endParaRPr lang="en-US" sz="2000" b="0" dirty="0">
              <a:solidFill>
                <a:schemeClr val="tx1"/>
              </a:solidFill>
              <a:latin typeface="Liberation Sans" panose="020B0604020202020204" pitchFamily="34" charset="0"/>
            </a:endParaRPr>
          </a:p>
        </p:txBody>
      </p:sp>
      <p:sp>
        <p:nvSpPr>
          <p:cNvPr id="14" name="TextBox 13"/>
          <p:cNvSpPr txBox="1"/>
          <p:nvPr/>
        </p:nvSpPr>
        <p:spPr>
          <a:xfrm>
            <a:off x="277504" y="397171"/>
            <a:ext cx="8577217"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r>
              <a:rPr lang="en-US" altLang="en-US" dirty="0" smtClean="0">
                <a:solidFill>
                  <a:schemeClr val="accent3"/>
                </a:solidFill>
              </a:rPr>
              <a:t>&gt;</a:t>
            </a:r>
            <a:endParaRPr lang="en-US" altLang="en-US" dirty="0">
              <a:solidFill>
                <a:schemeClr val="accent3"/>
              </a:solidFill>
            </a:endParaRPr>
          </a:p>
        </p:txBody>
      </p:sp>
      <p:sp>
        <p:nvSpPr>
          <p:cNvPr id="23" name="TextBox 22"/>
          <p:cNvSpPr txBox="1"/>
          <p:nvPr/>
        </p:nvSpPr>
        <p:spPr>
          <a:xfrm>
            <a:off x="1107939" y="397171"/>
            <a:ext cx="1711461"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r>
              <a:rPr lang="en-US" sz="3100" dirty="0" smtClean="0"/>
              <a:t>DO IT!</a:t>
            </a:r>
            <a:endParaRPr lang="en-US" sz="3100" dirty="0"/>
          </a:p>
        </p:txBody>
      </p:sp>
      <p:sp>
        <p:nvSpPr>
          <p:cNvPr id="4" name="Rectangle 3"/>
          <p:cNvSpPr/>
          <p:nvPr/>
        </p:nvSpPr>
        <p:spPr bwMode="auto">
          <a:xfrm>
            <a:off x="277504" y="2653352"/>
            <a:ext cx="4827896" cy="304800"/>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20" name="Rectangle 19"/>
          <p:cNvSpPr/>
          <p:nvPr/>
        </p:nvSpPr>
        <p:spPr bwMode="auto">
          <a:xfrm>
            <a:off x="277504" y="2957514"/>
            <a:ext cx="4827896" cy="790573"/>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21" name="Rectangle 20"/>
          <p:cNvSpPr/>
          <p:nvPr/>
        </p:nvSpPr>
        <p:spPr bwMode="auto">
          <a:xfrm>
            <a:off x="304800" y="3761096"/>
            <a:ext cx="4827896" cy="251901"/>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22" name="Rectangle 21"/>
          <p:cNvSpPr/>
          <p:nvPr/>
        </p:nvSpPr>
        <p:spPr bwMode="auto">
          <a:xfrm>
            <a:off x="304800" y="4015299"/>
            <a:ext cx="4827896" cy="251901"/>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24" name="Rectangle 23"/>
          <p:cNvSpPr/>
          <p:nvPr/>
        </p:nvSpPr>
        <p:spPr bwMode="auto">
          <a:xfrm>
            <a:off x="304800" y="4265507"/>
            <a:ext cx="4827896" cy="251901"/>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25" name="Rectangle 24"/>
          <p:cNvSpPr/>
          <p:nvPr/>
        </p:nvSpPr>
        <p:spPr bwMode="auto">
          <a:xfrm>
            <a:off x="304800" y="4535051"/>
            <a:ext cx="4827896" cy="251901"/>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26" name="Rectangle 25"/>
          <p:cNvSpPr/>
          <p:nvPr/>
        </p:nvSpPr>
        <p:spPr bwMode="auto">
          <a:xfrm>
            <a:off x="3581400" y="4880795"/>
            <a:ext cx="1551296" cy="251901"/>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27" name="Rectangle 26"/>
          <p:cNvSpPr/>
          <p:nvPr/>
        </p:nvSpPr>
        <p:spPr bwMode="auto">
          <a:xfrm>
            <a:off x="5288131" y="2667207"/>
            <a:ext cx="3627269" cy="277091"/>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28" name="Rectangle 27"/>
          <p:cNvSpPr/>
          <p:nvPr/>
        </p:nvSpPr>
        <p:spPr bwMode="auto">
          <a:xfrm>
            <a:off x="5285096" y="2944711"/>
            <a:ext cx="3627269" cy="277091"/>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29" name="Rectangle 28"/>
          <p:cNvSpPr/>
          <p:nvPr/>
        </p:nvSpPr>
        <p:spPr bwMode="auto">
          <a:xfrm>
            <a:off x="5288131" y="3214461"/>
            <a:ext cx="3627269" cy="519978"/>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30" name="Rectangle 29"/>
          <p:cNvSpPr/>
          <p:nvPr/>
        </p:nvSpPr>
        <p:spPr bwMode="auto">
          <a:xfrm>
            <a:off x="5288131" y="3747222"/>
            <a:ext cx="3627269" cy="519978"/>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31" name="Rectangle 30"/>
          <p:cNvSpPr/>
          <p:nvPr/>
        </p:nvSpPr>
        <p:spPr bwMode="auto">
          <a:xfrm>
            <a:off x="5288131" y="4267613"/>
            <a:ext cx="3627269" cy="277091"/>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32" name="Rectangle 31"/>
          <p:cNvSpPr/>
          <p:nvPr/>
        </p:nvSpPr>
        <p:spPr bwMode="auto">
          <a:xfrm>
            <a:off x="7315200" y="4876800"/>
            <a:ext cx="1551296" cy="251901"/>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33"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7</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99196509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1"/>
                                        </p:tgtEl>
                                      </p:cBhvr>
                                    </p:animEffect>
                                    <p:set>
                                      <p:cBhvr>
                                        <p:cTn id="17" dur="1" fill="hold">
                                          <p:stCondLst>
                                            <p:cond delay="499"/>
                                          </p:stCondLst>
                                        </p:cTn>
                                        <p:tgtEl>
                                          <p:spTgt spid="2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22"/>
                                        </p:tgtEl>
                                      </p:cBhvr>
                                    </p:animEffect>
                                    <p:set>
                                      <p:cBhvr>
                                        <p:cTn id="22" dur="1" fill="hold">
                                          <p:stCondLst>
                                            <p:cond delay="499"/>
                                          </p:stCondLst>
                                        </p:cTn>
                                        <p:tgtEl>
                                          <p:spTgt spid="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24"/>
                                        </p:tgtEl>
                                      </p:cBhvr>
                                    </p:animEffect>
                                    <p:set>
                                      <p:cBhvr>
                                        <p:cTn id="27" dur="1" fill="hold">
                                          <p:stCondLst>
                                            <p:cond delay="499"/>
                                          </p:stCondLst>
                                        </p:cTn>
                                        <p:tgtEl>
                                          <p:spTgt spid="2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6"/>
                                        </p:tgtEl>
                                      </p:cBhvr>
                                    </p:animEffect>
                                    <p:set>
                                      <p:cBhvr>
                                        <p:cTn id="37" dur="1" fill="hold">
                                          <p:stCondLst>
                                            <p:cond delay="499"/>
                                          </p:stCondLst>
                                        </p:cTn>
                                        <p:tgtEl>
                                          <p:spTgt spid="2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28"/>
                                        </p:tgtEl>
                                      </p:cBhvr>
                                    </p:animEffect>
                                    <p:set>
                                      <p:cBhvr>
                                        <p:cTn id="47" dur="1" fill="hold">
                                          <p:stCondLst>
                                            <p:cond delay="499"/>
                                          </p:stCondLst>
                                        </p:cTn>
                                        <p:tgtEl>
                                          <p:spTgt spid="2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29"/>
                                        </p:tgtEl>
                                      </p:cBhvr>
                                    </p:animEffect>
                                    <p:set>
                                      <p:cBhvr>
                                        <p:cTn id="52" dur="1" fill="hold">
                                          <p:stCondLst>
                                            <p:cond delay="499"/>
                                          </p:stCondLst>
                                        </p:cTn>
                                        <p:tgtEl>
                                          <p:spTgt spid="2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0" nodeType="clickEffect">
                                  <p:stCondLst>
                                    <p:cond delay="0"/>
                                  </p:stCondLst>
                                  <p:childTnLst>
                                    <p:animEffect transition="out" filter="fade">
                                      <p:cBhvr>
                                        <p:cTn id="61" dur="500"/>
                                        <p:tgtEl>
                                          <p:spTgt spid="31"/>
                                        </p:tgtEl>
                                      </p:cBhvr>
                                    </p:animEffect>
                                    <p:set>
                                      <p:cBhvr>
                                        <p:cTn id="62" dur="1" fill="hold">
                                          <p:stCondLst>
                                            <p:cond delay="499"/>
                                          </p:stCondLst>
                                        </p:cTn>
                                        <p:tgtEl>
                                          <p:spTgt spid="3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0" nodeType="clickEffect">
                                  <p:stCondLst>
                                    <p:cond delay="0"/>
                                  </p:stCondLst>
                                  <p:childTnLst>
                                    <p:animEffect transition="out" filter="fade">
                                      <p:cBhvr>
                                        <p:cTn id="66" dur="500"/>
                                        <p:tgtEl>
                                          <p:spTgt spid="32"/>
                                        </p:tgtEl>
                                      </p:cBhvr>
                                    </p:animEffect>
                                    <p:set>
                                      <p:cBhvr>
                                        <p:cTn id="67"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animBg="1"/>
      <p:bldP spid="21" grpId="0" animBg="1"/>
      <p:bldP spid="22"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0" y="1291289"/>
            <a:ext cx="8015515" cy="743217"/>
          </a:xfrm>
          <a:prstGeom prst="rect">
            <a:avLst/>
          </a:prstGeom>
        </p:spPr>
        <p:txBody>
          <a:bodyPr wrap="square">
            <a:spAutoFit/>
          </a:bodyPr>
          <a:lstStyle/>
          <a:p>
            <a:pPr marL="457200" indent="-457200">
              <a:lnSpc>
                <a:spcPct val="110000"/>
              </a:lnSpc>
              <a:buFont typeface="Wingdings" panose="05000000000000000000" pitchFamily="2" charset="2"/>
              <a:buAutoNum type="alphaLcParenBoth" startAt="3"/>
            </a:pPr>
            <a:r>
              <a:rPr lang="en-US" sz="2000" b="0" dirty="0" smtClean="0">
                <a:solidFill>
                  <a:schemeClr val="tx1"/>
                </a:solidFill>
                <a:latin typeface="Liberation Sans" panose="020B0604020202020204" pitchFamily="34" charset="0"/>
              </a:rPr>
              <a:t>Determine </a:t>
            </a:r>
            <a:r>
              <a:rPr lang="en-US" sz="2000" b="0" dirty="0">
                <a:solidFill>
                  <a:schemeClr val="tx1"/>
                </a:solidFill>
                <a:latin typeface="Liberation Sans" panose="020B0604020202020204" pitchFamily="34" charset="0"/>
              </a:rPr>
              <a:t>the amount that appears for retained earnings at June 30, 2017</a:t>
            </a:r>
            <a:r>
              <a:rPr lang="en-US" sz="2000" b="0" dirty="0" smtClean="0">
                <a:solidFill>
                  <a:schemeClr val="tx1"/>
                </a:solidFill>
                <a:latin typeface="Liberation Sans" panose="020B0604020202020204" pitchFamily="34" charset="0"/>
              </a:rPr>
              <a:t>.</a:t>
            </a:r>
            <a:endParaRPr lang="en-US" sz="2000" b="0" dirty="0">
              <a:solidFill>
                <a:schemeClr val="tx1"/>
              </a:solidFill>
              <a:latin typeface="Liberation Sans" panose="020B0604020202020204" pitchFamily="34" charset="0"/>
            </a:endParaRPr>
          </a:p>
        </p:txBody>
      </p:sp>
      <p:sp>
        <p:nvSpPr>
          <p:cNvPr id="14" name="TextBox 13"/>
          <p:cNvSpPr txBox="1"/>
          <p:nvPr/>
        </p:nvSpPr>
        <p:spPr>
          <a:xfrm>
            <a:off x="277504" y="397171"/>
            <a:ext cx="8577217" cy="579781"/>
          </a:xfrm>
          <a:prstGeom prst="rect">
            <a:avLst/>
          </a:prstGeom>
          <a:solidFill>
            <a:srgbClr val="0000BF"/>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r>
              <a:rPr lang="en-US" altLang="en-US" dirty="0" smtClean="0">
                <a:solidFill>
                  <a:schemeClr val="accent3"/>
                </a:solidFill>
              </a:rPr>
              <a:t>&gt;</a:t>
            </a:r>
            <a:endParaRPr lang="en-US" altLang="en-US" dirty="0">
              <a:solidFill>
                <a:schemeClr val="accent3"/>
              </a:solidFill>
            </a:endParaRPr>
          </a:p>
        </p:txBody>
      </p:sp>
      <p:sp>
        <p:nvSpPr>
          <p:cNvPr id="23" name="TextBox 22"/>
          <p:cNvSpPr txBox="1"/>
          <p:nvPr/>
        </p:nvSpPr>
        <p:spPr>
          <a:xfrm>
            <a:off x="1107939" y="397171"/>
            <a:ext cx="1711461"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r>
              <a:rPr lang="en-US" sz="3100" dirty="0" smtClean="0"/>
              <a:t>DO IT!</a:t>
            </a:r>
            <a:endParaRPr lang="en-US" sz="3100"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505075"/>
            <a:ext cx="5591175" cy="160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Rectangle 32"/>
          <p:cNvSpPr/>
          <p:nvPr/>
        </p:nvSpPr>
        <p:spPr bwMode="auto">
          <a:xfrm>
            <a:off x="5029200" y="2590800"/>
            <a:ext cx="1703696" cy="304800"/>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34" name="Rectangle 33"/>
          <p:cNvSpPr/>
          <p:nvPr/>
        </p:nvSpPr>
        <p:spPr bwMode="auto">
          <a:xfrm>
            <a:off x="1107939" y="2895600"/>
            <a:ext cx="5624957" cy="304800"/>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35" name="Rectangle 34"/>
          <p:cNvSpPr/>
          <p:nvPr/>
        </p:nvSpPr>
        <p:spPr bwMode="auto">
          <a:xfrm>
            <a:off x="1102056" y="3214048"/>
            <a:ext cx="5624957" cy="304800"/>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36" name="Rectangle 35"/>
          <p:cNvSpPr/>
          <p:nvPr/>
        </p:nvSpPr>
        <p:spPr bwMode="auto">
          <a:xfrm>
            <a:off x="5029200" y="3595048"/>
            <a:ext cx="1703696" cy="304800"/>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37"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7</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424666711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4"/>
                                        </p:tgtEl>
                                      </p:cBhvr>
                                    </p:animEffect>
                                    <p:set>
                                      <p:cBhvr>
                                        <p:cTn id="12" dur="1" fill="hold">
                                          <p:stCondLst>
                                            <p:cond delay="499"/>
                                          </p:stCondLst>
                                        </p:cTn>
                                        <p:tgtEl>
                                          <p:spTgt spid="3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35"/>
                                        </p:tgtEl>
                                      </p:cBhvr>
                                    </p:animEffect>
                                    <p:set>
                                      <p:cBhvr>
                                        <p:cTn id="17" dur="1" fill="hold">
                                          <p:stCondLst>
                                            <p:cond delay="499"/>
                                          </p:stCondLst>
                                        </p:cTn>
                                        <p:tgtEl>
                                          <p:spTgt spid="3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bwMode="auto">
          <a:xfrm>
            <a:off x="7147279" y="1163600"/>
            <a:ext cx="0" cy="2189200"/>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66562" name="Text Box 2"/>
          <p:cNvSpPr txBox="1">
            <a:spLocks noChangeArrowheads="1"/>
          </p:cNvSpPr>
          <p:nvPr/>
        </p:nvSpPr>
        <p:spPr bwMode="auto">
          <a:xfrm>
            <a:off x="609600" y="2133600"/>
            <a:ext cx="6400800"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square">
            <a:spAutoFit/>
          </a:bodyPr>
          <a:lstStyle>
            <a:lvl1pPr marL="682625" indent="-450850">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0000"/>
              </a:lnSpc>
              <a:spcBef>
                <a:spcPct val="700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rPr>
              <a:t>When a company prepays an expense, it debits that amount to </a:t>
            </a:r>
            <a:r>
              <a:rPr lang="en-US" altLang="en-US" sz="2100" dirty="0">
                <a:solidFill>
                  <a:schemeClr val="tx1"/>
                </a:solidFill>
                <a:latin typeface="Liberation Sans" panose="020B0604020202020204" pitchFamily="34" charset="0"/>
              </a:rPr>
              <a:t>an expense account</a:t>
            </a:r>
            <a:r>
              <a:rPr lang="en-US" altLang="en-US" sz="2100" b="0" dirty="0">
                <a:solidFill>
                  <a:schemeClr val="tx1"/>
                </a:solidFill>
                <a:latin typeface="Liberation Sans" panose="020B0604020202020204" pitchFamily="34" charset="0"/>
              </a:rPr>
              <a:t>.</a:t>
            </a:r>
          </a:p>
          <a:p>
            <a:pPr>
              <a:lnSpc>
                <a:spcPct val="120000"/>
              </a:lnSpc>
              <a:spcBef>
                <a:spcPct val="700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rPr>
              <a:t>When it receives payment for future services, it credits the amount to </a:t>
            </a:r>
            <a:r>
              <a:rPr lang="en-US" altLang="en-US" sz="2100" dirty="0">
                <a:solidFill>
                  <a:schemeClr val="tx1"/>
                </a:solidFill>
                <a:latin typeface="Liberation Sans" panose="020B0604020202020204" pitchFamily="34" charset="0"/>
              </a:rPr>
              <a:t>a revenue account</a:t>
            </a:r>
            <a:r>
              <a:rPr lang="en-US" altLang="en-US" sz="2100" b="0" dirty="0">
                <a:solidFill>
                  <a:schemeClr val="tx1"/>
                </a:solidFill>
                <a:latin typeface="Liberation Sans" panose="020B0604020202020204" pitchFamily="34" charset="0"/>
              </a:rPr>
              <a:t>.</a:t>
            </a:r>
          </a:p>
        </p:txBody>
      </p:sp>
      <p:sp>
        <p:nvSpPr>
          <p:cNvPr id="66568" name="Rectangle 20"/>
          <p:cNvSpPr>
            <a:spLocks noChangeArrowheads="1"/>
          </p:cNvSpPr>
          <p:nvPr/>
        </p:nvSpPr>
        <p:spPr bwMode="auto">
          <a:xfrm>
            <a:off x="609600" y="1524000"/>
            <a:ext cx="36576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buClrTx/>
              <a:buSzPct val="80000"/>
              <a:buFontTx/>
              <a:buNone/>
            </a:pPr>
            <a:r>
              <a:rPr lang="en-US" altLang="en-US" dirty="0">
                <a:solidFill>
                  <a:schemeClr val="tx1"/>
                </a:solidFill>
                <a:latin typeface="Liberation Sans" panose="020B0604020202020204" pitchFamily="34" charset="0"/>
              </a:rPr>
              <a:t>Alternate Treatment</a:t>
            </a:r>
          </a:p>
        </p:txBody>
      </p:sp>
      <p:sp>
        <p:nvSpPr>
          <p:cNvPr id="9" name="Rectangle 8"/>
          <p:cNvSpPr>
            <a:spLocks noChangeArrowheads="1"/>
          </p:cNvSpPr>
          <p:nvPr/>
        </p:nvSpPr>
        <p:spPr bwMode="auto">
          <a:xfrm>
            <a:off x="290286" y="274320"/>
            <a:ext cx="2249714" cy="920755"/>
          </a:xfrm>
          <a:prstGeom prst="rect">
            <a:avLst/>
          </a:prstGeom>
          <a:solidFill>
            <a:srgbClr val="FF6600"/>
          </a:solidFill>
          <a:ln>
            <a:noFill/>
          </a:ln>
          <a:effectLst/>
        </p:spPr>
        <p:txBody>
          <a:bodyPr wrap="none" lIns="86493" tIns="43247" rIns="86493" bIns="43247" anchor="ctr"/>
          <a:lstStyle/>
          <a:p>
            <a:r>
              <a:rPr lang="en-US" altLang="en-US" sz="2400" dirty="0" smtClean="0">
                <a:latin typeface="Liberation Sans" panose="020B0604020202020204" pitchFamily="34" charset="0"/>
              </a:rPr>
              <a:t>APPENDIX 3A</a:t>
            </a:r>
            <a:endParaRPr lang="en-US" altLang="en-US" sz="2400" dirty="0">
              <a:latin typeface="Liberation Sans" panose="020B0604020202020204" pitchFamily="34" charset="0"/>
            </a:endParaRPr>
          </a:p>
        </p:txBody>
      </p:sp>
      <p:sp>
        <p:nvSpPr>
          <p:cNvPr id="10" name="Rectangle 5"/>
          <p:cNvSpPr>
            <a:spLocks noChangeArrowheads="1"/>
          </p:cNvSpPr>
          <p:nvPr/>
        </p:nvSpPr>
        <p:spPr bwMode="auto">
          <a:xfrm>
            <a:off x="2540000" y="274320"/>
            <a:ext cx="6241143" cy="928688"/>
          </a:xfrm>
          <a:prstGeom prst="rect">
            <a:avLst/>
          </a:prstGeom>
          <a:solidFill>
            <a:srgbClr val="0000BF"/>
          </a:solidFill>
          <a:ln>
            <a:noFill/>
          </a:ln>
          <a:effectLst/>
        </p:spPr>
        <p:txBody>
          <a:bodyPr wrap="square" lIns="86493" tIns="27432" rIns="86493" bIns="43247" anchor="ctr"/>
          <a:lstStyle/>
          <a:p>
            <a:pPr marL="53975"/>
            <a:r>
              <a:rPr lang="en-US" sz="2400" dirty="0">
                <a:latin typeface="Liberation Sans" panose="020B0604020202020204" pitchFamily="34" charset="0"/>
              </a:rPr>
              <a:t>Alternative Treatment of Prepaid </a:t>
            </a:r>
            <a:r>
              <a:rPr lang="en-US" sz="2400" dirty="0" smtClean="0">
                <a:latin typeface="Liberation Sans" panose="020B0604020202020204" pitchFamily="34" charset="0"/>
              </a:rPr>
              <a:t>Expenses and </a:t>
            </a:r>
            <a:r>
              <a:rPr lang="en-US" sz="2400" dirty="0">
                <a:latin typeface="Liberation Sans" panose="020B0604020202020204" pitchFamily="34" charset="0"/>
              </a:rPr>
              <a:t>Unearned Revenues</a:t>
            </a:r>
            <a:endParaRPr lang="en-US" sz="2500" b="1" dirty="0">
              <a:solidFill>
                <a:schemeClr val="bg1"/>
              </a:solidFill>
              <a:latin typeface="Liberation Sans" panose="020B0604020202020204" pitchFamily="34" charset="0"/>
            </a:endParaRPr>
          </a:p>
        </p:txBody>
      </p:sp>
      <p:sp>
        <p:nvSpPr>
          <p:cNvPr id="12" name="Rectangle 11"/>
          <p:cNvSpPr/>
          <p:nvPr/>
        </p:nvSpPr>
        <p:spPr>
          <a:xfrm>
            <a:off x="7235557" y="1261408"/>
            <a:ext cx="1715099" cy="2185214"/>
          </a:xfrm>
          <a:prstGeom prst="rect">
            <a:avLst/>
          </a:prstGeom>
        </p:spPr>
        <p:txBody>
          <a:bodyPr wrap="square">
            <a:spAutoFit/>
          </a:bodyPr>
          <a:lstStyle/>
          <a:p>
            <a:pPr algn="l"/>
            <a:r>
              <a:rPr lang="en-US" sz="2000" b="1" dirty="0" smtClean="0">
                <a:solidFill>
                  <a:srgbClr val="FF3300"/>
                </a:solidFill>
                <a:latin typeface="Liberation Sans" panose="020B0604020202020204" pitchFamily="34" charset="0"/>
              </a:rPr>
              <a:t>Learning Objective 8</a:t>
            </a:r>
          </a:p>
          <a:p>
            <a:pPr algn="l"/>
            <a:r>
              <a:rPr lang="en-US" sz="1600" dirty="0" smtClean="0">
                <a:solidFill>
                  <a:schemeClr val="tx1"/>
                </a:solidFill>
                <a:latin typeface="Liberation Sans" panose="020B0604020202020204" pitchFamily="34" charset="0"/>
              </a:rPr>
              <a:t>Prepare adjusting entries for </a:t>
            </a:r>
            <a:r>
              <a:rPr lang="en-US" sz="1600" dirty="0">
                <a:solidFill>
                  <a:schemeClr val="tx1"/>
                </a:solidFill>
                <a:latin typeface="Liberation Sans" panose="020B0604020202020204" pitchFamily="34" charset="0"/>
              </a:rPr>
              <a:t>the alternative</a:t>
            </a:r>
          </a:p>
          <a:p>
            <a:r>
              <a:rPr lang="en-US" sz="1600" dirty="0">
                <a:solidFill>
                  <a:schemeClr val="tx1"/>
                </a:solidFill>
                <a:latin typeface="Liberation Sans" panose="020B0604020202020204" pitchFamily="34" charset="0"/>
              </a:rPr>
              <a:t>treatment of deferrals.</a:t>
            </a:r>
          </a:p>
        </p:txBody>
      </p:sp>
      <p:sp>
        <p:nvSpPr>
          <p:cNvPr id="13"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8</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609600" y="1295400"/>
            <a:ext cx="7620000" cy="357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Lst>
        </p:spPr>
        <p:txBody>
          <a:bodyP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5000"/>
              </a:lnSpc>
              <a:spcBef>
                <a:spcPts val="1200"/>
              </a:spcBef>
              <a:buClr>
                <a:srgbClr val="800000"/>
              </a:buClr>
              <a:buSzPct val="80000"/>
              <a:buFont typeface="Wingdings" pitchFamily="2" charset="2"/>
              <a:buNone/>
            </a:pPr>
            <a:r>
              <a:rPr lang="en-US" altLang="en-US" sz="2500" dirty="0">
                <a:solidFill>
                  <a:schemeClr val="tx1"/>
                </a:solidFill>
                <a:latin typeface="Liberation Sans" panose="020B0604020202020204" pitchFamily="34" charset="0"/>
              </a:rPr>
              <a:t>Accrual-Basis Accounting</a:t>
            </a:r>
          </a:p>
          <a:p>
            <a:pPr lvl="1">
              <a:lnSpc>
                <a:spcPct val="125000"/>
              </a:lnSpc>
              <a:spcBef>
                <a:spcPts val="1200"/>
              </a:spcBef>
              <a:buClr>
                <a:srgbClr val="CC0000"/>
              </a:buClr>
              <a:buSzPct val="80000"/>
              <a:buFont typeface="Wingdings" pitchFamily="2" charset="2"/>
              <a:buChar char="u"/>
            </a:pPr>
            <a:r>
              <a:rPr lang="en-US" altLang="en-US" sz="2200" b="0" dirty="0">
                <a:solidFill>
                  <a:schemeClr val="tx1"/>
                </a:solidFill>
                <a:latin typeface="Liberation Sans" panose="020B0604020202020204" pitchFamily="34" charset="0"/>
              </a:rPr>
              <a:t>Transactions recorded in the </a:t>
            </a:r>
            <a:r>
              <a:rPr lang="en-US" altLang="en-US" sz="2200" dirty="0">
                <a:solidFill>
                  <a:schemeClr val="tx1"/>
                </a:solidFill>
                <a:latin typeface="Liberation Sans" panose="020B0604020202020204" pitchFamily="34" charset="0"/>
              </a:rPr>
              <a:t>periods in </a:t>
            </a:r>
            <a:endParaRPr lang="en-US" altLang="en-US" sz="2200" dirty="0" smtClean="0">
              <a:solidFill>
                <a:schemeClr val="tx1"/>
              </a:solidFill>
              <a:latin typeface="Liberation Sans" panose="020B0604020202020204" pitchFamily="34" charset="0"/>
            </a:endParaRPr>
          </a:p>
          <a:p>
            <a:pPr marL="679450" lvl="1" indent="0">
              <a:lnSpc>
                <a:spcPct val="125000"/>
              </a:lnSpc>
              <a:spcBef>
                <a:spcPts val="0"/>
              </a:spcBef>
              <a:buClr>
                <a:srgbClr val="CC0000"/>
              </a:buClr>
              <a:buSzPct val="80000"/>
              <a:buNone/>
            </a:pPr>
            <a:r>
              <a:rPr lang="en-US" altLang="en-US" sz="2200" dirty="0" smtClean="0">
                <a:solidFill>
                  <a:schemeClr val="tx1"/>
                </a:solidFill>
                <a:latin typeface="Liberation Sans" panose="020B0604020202020204" pitchFamily="34" charset="0"/>
              </a:rPr>
              <a:t>which </a:t>
            </a:r>
            <a:r>
              <a:rPr lang="en-US" altLang="en-US" sz="2200" dirty="0">
                <a:solidFill>
                  <a:schemeClr val="tx1"/>
                </a:solidFill>
                <a:latin typeface="Liberation Sans" panose="020B0604020202020204" pitchFamily="34" charset="0"/>
              </a:rPr>
              <a:t>the events occur</a:t>
            </a:r>
            <a:r>
              <a:rPr lang="en-US" altLang="en-US" sz="2200" b="0" dirty="0">
                <a:solidFill>
                  <a:schemeClr val="tx1"/>
                </a:solidFill>
                <a:latin typeface="Liberation Sans" panose="020B0604020202020204" pitchFamily="34" charset="0"/>
              </a:rPr>
              <a:t>.</a:t>
            </a:r>
          </a:p>
          <a:p>
            <a:pPr lvl="1">
              <a:lnSpc>
                <a:spcPct val="125000"/>
              </a:lnSpc>
              <a:spcBef>
                <a:spcPts val="1200"/>
              </a:spcBef>
              <a:buClr>
                <a:srgbClr val="CC0000"/>
              </a:buClr>
              <a:buSzPct val="80000"/>
              <a:buFont typeface="Wingdings" pitchFamily="2" charset="2"/>
              <a:buChar char="u"/>
            </a:pPr>
            <a:r>
              <a:rPr lang="en-US" altLang="en-US" sz="2200" b="0" dirty="0">
                <a:solidFill>
                  <a:schemeClr val="tx1"/>
                </a:solidFill>
                <a:latin typeface="Liberation Sans" panose="020B0604020202020204" pitchFamily="34" charset="0"/>
              </a:rPr>
              <a:t>Companies </a:t>
            </a:r>
            <a:r>
              <a:rPr lang="en-US" altLang="en-US" sz="2200" dirty="0">
                <a:solidFill>
                  <a:schemeClr val="tx1"/>
                </a:solidFill>
                <a:latin typeface="Liberation Sans" panose="020B0604020202020204" pitchFamily="34" charset="0"/>
              </a:rPr>
              <a:t>recognize</a:t>
            </a:r>
            <a:r>
              <a:rPr lang="en-US" altLang="en-US" sz="2200" b="0" dirty="0">
                <a:solidFill>
                  <a:schemeClr val="tx1"/>
                </a:solidFill>
                <a:latin typeface="Liberation Sans" panose="020B0604020202020204" pitchFamily="34" charset="0"/>
              </a:rPr>
              <a:t> </a:t>
            </a:r>
            <a:r>
              <a:rPr lang="en-US" altLang="en-US" sz="2200" dirty="0">
                <a:solidFill>
                  <a:schemeClr val="tx1"/>
                </a:solidFill>
                <a:latin typeface="Liberation Sans" panose="020B0604020202020204" pitchFamily="34" charset="0"/>
              </a:rPr>
              <a:t>revenues when they</a:t>
            </a:r>
            <a:r>
              <a:rPr lang="en-US" altLang="en-US" sz="2200" b="0" dirty="0">
                <a:solidFill>
                  <a:schemeClr val="tx1"/>
                </a:solidFill>
                <a:latin typeface="Liberation Sans" panose="020B0604020202020204" pitchFamily="34" charset="0"/>
              </a:rPr>
              <a:t> </a:t>
            </a:r>
            <a:r>
              <a:rPr lang="en-US" altLang="en-US" sz="2200" dirty="0">
                <a:solidFill>
                  <a:schemeClr val="tx1"/>
                </a:solidFill>
                <a:latin typeface="Liberation Sans" panose="020B0604020202020204" pitchFamily="34" charset="0"/>
              </a:rPr>
              <a:t>perform services</a:t>
            </a:r>
            <a:r>
              <a:rPr lang="en-US" altLang="en-US" sz="2200" b="0" dirty="0">
                <a:solidFill>
                  <a:schemeClr val="tx1"/>
                </a:solidFill>
                <a:latin typeface="Liberation Sans" panose="020B0604020202020204" pitchFamily="34" charset="0"/>
              </a:rPr>
              <a:t> (rather than when they receive cash). </a:t>
            </a:r>
          </a:p>
          <a:p>
            <a:pPr lvl="1">
              <a:lnSpc>
                <a:spcPct val="125000"/>
              </a:lnSpc>
              <a:spcBef>
                <a:spcPts val="1200"/>
              </a:spcBef>
              <a:buClr>
                <a:srgbClr val="CC0000"/>
              </a:buClr>
              <a:buSzPct val="80000"/>
              <a:buFont typeface="Wingdings" pitchFamily="2" charset="2"/>
              <a:buChar char="u"/>
            </a:pPr>
            <a:r>
              <a:rPr lang="en-US" altLang="en-US" sz="2200" dirty="0">
                <a:solidFill>
                  <a:schemeClr val="tx1"/>
                </a:solidFill>
                <a:latin typeface="Liberation Sans" panose="020B0604020202020204" pitchFamily="34" charset="0"/>
              </a:rPr>
              <a:t>Expenses</a:t>
            </a:r>
            <a:r>
              <a:rPr lang="en-US" altLang="en-US" sz="2200" b="0" dirty="0">
                <a:solidFill>
                  <a:schemeClr val="tx1"/>
                </a:solidFill>
                <a:latin typeface="Liberation Sans" panose="020B0604020202020204" pitchFamily="34" charset="0"/>
              </a:rPr>
              <a:t> are recognized when </a:t>
            </a:r>
            <a:r>
              <a:rPr lang="en-US" altLang="en-US" sz="2200" dirty="0">
                <a:solidFill>
                  <a:schemeClr val="tx1"/>
                </a:solidFill>
                <a:latin typeface="Liberation Sans" panose="020B0604020202020204" pitchFamily="34" charset="0"/>
              </a:rPr>
              <a:t>incurred </a:t>
            </a:r>
            <a:r>
              <a:rPr lang="en-US" altLang="en-US" sz="2200" b="0" dirty="0">
                <a:solidFill>
                  <a:schemeClr val="tx1"/>
                </a:solidFill>
                <a:latin typeface="Liberation Sans" panose="020B0604020202020204" pitchFamily="34" charset="0"/>
              </a:rPr>
              <a:t>(rather than when paid).</a:t>
            </a:r>
          </a:p>
        </p:txBody>
      </p:sp>
      <p:sp>
        <p:nvSpPr>
          <p:cNvPr id="7"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sz="3200" dirty="0">
                <a:solidFill>
                  <a:srgbClr val="CC0000"/>
                </a:solidFill>
                <a:latin typeface="Liberation Sans" panose="020B0604020202020204" pitchFamily="34" charset="0"/>
              </a:rPr>
              <a:t>Accrual- versus Cash-Basis Accounting</a:t>
            </a:r>
          </a:p>
        </p:txBody>
      </p:sp>
      <p:sp>
        <p:nvSpPr>
          <p:cNvPr id="8" name="Line 1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5" name="Text Box 10"/>
          <p:cNvSpPr txBox="1">
            <a:spLocks noChangeArrowheads="1"/>
          </p:cNvSpPr>
          <p:nvPr/>
        </p:nvSpPr>
        <p:spPr bwMode="auto">
          <a:xfrm>
            <a:off x="8153400" y="6369050"/>
            <a:ext cx="838200" cy="3365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1600" i="1" dirty="0">
                <a:latin typeface="Liberation Sans" panose="020B0604020202020204" pitchFamily="34" charset="0"/>
              </a:rPr>
              <a:t>LO </a:t>
            </a:r>
            <a:r>
              <a:rPr lang="en-US" altLang="en-US" sz="1600" i="1" dirty="0" smtClean="0">
                <a:latin typeface="Liberation Sans" panose="020B0604020202020204" pitchFamily="34" charset="0"/>
              </a:rPr>
              <a:t>2</a:t>
            </a:r>
            <a:endParaRPr lang="en-US" altLang="en-US" sz="1600" i="1" dirty="0">
              <a:latin typeface="Liberation Sans" panose="020B0604020202020204" pitchFamily="34" charset="0"/>
            </a:endParaRPr>
          </a:p>
        </p:txBody>
      </p:sp>
      <p:cxnSp>
        <p:nvCxnSpPr>
          <p:cNvPr id="6" name="Straight Connector 5"/>
          <p:cNvCxnSpPr/>
          <p:nvPr/>
        </p:nvCxnSpPr>
        <p:spPr bwMode="auto">
          <a:xfrm>
            <a:off x="7010400" y="990600"/>
            <a:ext cx="0" cy="1463040"/>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9" name="Rectangle 8"/>
          <p:cNvSpPr/>
          <p:nvPr/>
        </p:nvSpPr>
        <p:spPr>
          <a:xfrm>
            <a:off x="7139623" y="1039504"/>
            <a:ext cx="1851977" cy="1446550"/>
          </a:xfrm>
          <a:prstGeom prst="rect">
            <a:avLst/>
          </a:prstGeom>
        </p:spPr>
        <p:txBody>
          <a:bodyPr wrap="square">
            <a:spAutoFit/>
          </a:bodyPr>
          <a:lstStyle/>
          <a:p>
            <a:pPr algn="l"/>
            <a:r>
              <a:rPr lang="en-US" sz="2000" b="1" dirty="0" smtClean="0">
                <a:solidFill>
                  <a:srgbClr val="FF3300"/>
                </a:solidFill>
                <a:latin typeface="Liberation Sans" panose="020B0604020202020204" pitchFamily="34" charset="0"/>
              </a:rPr>
              <a:t>Learning Objective 2 </a:t>
            </a:r>
            <a:r>
              <a:rPr lang="en-US" sz="1600" b="1" dirty="0" smtClean="0">
                <a:solidFill>
                  <a:srgbClr val="FF3300"/>
                </a:solidFill>
                <a:latin typeface="Liberation Sans" panose="020B0604020202020204" pitchFamily="34" charset="0"/>
              </a:rPr>
              <a:t> </a:t>
            </a:r>
            <a:r>
              <a:rPr lang="en-US" sz="1600" b="1" dirty="0" smtClean="0">
                <a:solidFill>
                  <a:schemeClr val="tx1"/>
                </a:solidFill>
                <a:latin typeface="Liberation Sans" panose="020B0604020202020204" pitchFamily="34" charset="0"/>
              </a:rPr>
              <a:t>Explain the accrual basis of accounting.</a:t>
            </a:r>
            <a:endParaRPr lang="en-US" sz="1600" b="1" dirty="0">
              <a:solidFill>
                <a:schemeClr val="tx1"/>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Rectangle 17"/>
          <p:cNvSpPr>
            <a:spLocks noChangeArrowheads="1"/>
          </p:cNvSpPr>
          <p:nvPr/>
        </p:nvSpPr>
        <p:spPr bwMode="auto">
          <a:xfrm>
            <a:off x="609600" y="1295400"/>
            <a:ext cx="8229600" cy="130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Lst>
        </p:spPr>
        <p:txBody>
          <a:bodyPr>
            <a:spAutoFit/>
          </a:bodyPr>
          <a:lstStyle>
            <a:lvl1pPr marL="5715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marL="3175">
              <a:lnSpc>
                <a:spcPct val="125000"/>
              </a:lnSpc>
              <a:spcBef>
                <a:spcPts val="1200"/>
              </a:spcBef>
              <a:buClr>
                <a:srgbClr val="800000"/>
              </a:buClr>
              <a:buSzPct val="80000"/>
              <a:buFont typeface="Wingdings" pitchFamily="2" charset="2"/>
              <a:buNone/>
            </a:pPr>
            <a:r>
              <a:rPr lang="en-US" altLang="en-US" sz="2100" b="0" dirty="0">
                <a:solidFill>
                  <a:schemeClr val="tx1"/>
                </a:solidFill>
                <a:latin typeface="Liberation Sans" panose="020B0604020202020204" pitchFamily="34" charset="0"/>
              </a:rPr>
              <a:t>Company may choose to </a:t>
            </a:r>
            <a:r>
              <a:rPr lang="en-US" altLang="en-US" sz="2100" dirty="0">
                <a:solidFill>
                  <a:schemeClr val="tx1"/>
                </a:solidFill>
                <a:latin typeface="Liberation Sans" panose="020B0604020202020204" pitchFamily="34" charset="0"/>
              </a:rPr>
              <a:t>debit (increase) an expense account</a:t>
            </a:r>
            <a:r>
              <a:rPr lang="en-US" altLang="en-US" sz="2100" b="0" dirty="0">
                <a:solidFill>
                  <a:schemeClr val="tx1"/>
                </a:solidFill>
                <a:latin typeface="Liberation Sans" panose="020B0604020202020204" pitchFamily="34" charset="0"/>
              </a:rPr>
              <a:t> rather than an asset account. This alternative treatment is simply more convenient.</a:t>
            </a:r>
          </a:p>
        </p:txBody>
      </p:sp>
      <p:pic>
        <p:nvPicPr>
          <p:cNvPr id="4098"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81000" y="2819400"/>
            <a:ext cx="8382000" cy="2048182"/>
          </a:xfrm>
          <a:prstGeom prst="rect">
            <a:avLst/>
          </a:prstGeom>
          <a:noFill/>
          <a:ln w="19050" cap="sq"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14" name="Line 4"/>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5" name="Rectangle 14"/>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a:solidFill>
                  <a:srgbClr val="CC0000"/>
                </a:solidFill>
                <a:latin typeface="Liberation Sans" panose="020B0604020202020204" pitchFamily="34" charset="0"/>
              </a:rPr>
              <a:t>Prepaid Expenses</a:t>
            </a:r>
          </a:p>
        </p:txBody>
      </p:sp>
      <p:sp>
        <p:nvSpPr>
          <p:cNvPr id="2" name="Rectangle 1"/>
          <p:cNvSpPr/>
          <p:nvPr/>
        </p:nvSpPr>
        <p:spPr>
          <a:xfrm>
            <a:off x="304800" y="4915476"/>
            <a:ext cx="4572000" cy="461665"/>
          </a:xfrm>
          <a:prstGeom prst="rect">
            <a:avLst/>
          </a:prstGeom>
          <a:solidFill>
            <a:schemeClr val="bg1"/>
          </a:solidFill>
          <a:ln>
            <a:noFill/>
          </a:ln>
          <a:effectLst/>
          <a:extLst>
            <a:ext uri="{91240B29-F687-4F45-9708-019B960494DF}">
              <a14:hiddenLine xmlns:a14="http://schemas.microsoft.com/office/drawing/2010/main" w="12700"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sz="1200" dirty="0">
                <a:solidFill>
                  <a:schemeClr val="tx1"/>
                </a:solidFill>
                <a:latin typeface="Liberation Sans" panose="020B0604020202020204" pitchFamily="34" charset="0"/>
              </a:rPr>
              <a:t>Illustration 3A-2</a:t>
            </a:r>
          </a:p>
          <a:p>
            <a:r>
              <a:rPr lang="en-US" sz="1200" b="0" dirty="0">
                <a:solidFill>
                  <a:schemeClr val="tx1"/>
                </a:solidFill>
                <a:latin typeface="Liberation Sans" panose="020B0604020202020204" pitchFamily="34" charset="0"/>
              </a:rPr>
              <a:t>Adjustment </a:t>
            </a:r>
            <a:r>
              <a:rPr lang="en-US" sz="1200" b="0" dirty="0" smtClean="0">
                <a:solidFill>
                  <a:schemeClr val="tx1"/>
                </a:solidFill>
                <a:latin typeface="Liberation Sans" panose="020B0604020202020204" pitchFamily="34" charset="0"/>
              </a:rPr>
              <a:t>approaches—a </a:t>
            </a:r>
            <a:r>
              <a:rPr lang="en-US" sz="1200" b="0" dirty="0">
                <a:solidFill>
                  <a:schemeClr val="tx1"/>
                </a:solidFill>
                <a:latin typeface="Liberation Sans" panose="020B0604020202020204" pitchFamily="34" charset="0"/>
              </a:rPr>
              <a:t>comparison</a:t>
            </a:r>
          </a:p>
        </p:txBody>
      </p:sp>
      <p:sp>
        <p:nvSpPr>
          <p:cNvPr id="9"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8</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811606870"/>
      </p:ext>
    </p:extLst>
  </p:cSld>
  <p:clrMapOvr>
    <a:masterClrMapping/>
  </p:clrMapOvr>
  <p:transition>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Rectangle 7"/>
          <p:cNvSpPr>
            <a:spLocks noChangeArrowheads="1"/>
          </p:cNvSpPr>
          <p:nvPr/>
        </p:nvSpPr>
        <p:spPr bwMode="auto">
          <a:xfrm>
            <a:off x="609600" y="1295400"/>
            <a:ext cx="8229600"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Lst>
        </p:spPr>
        <p:txBody>
          <a:bodyPr>
            <a:spAutoFit/>
          </a:bodyPr>
          <a:lstStyle/>
          <a:p>
            <a:pPr marL="3175">
              <a:lnSpc>
                <a:spcPct val="125000"/>
              </a:lnSpc>
              <a:spcBef>
                <a:spcPts val="1200"/>
              </a:spcBef>
              <a:buClr>
                <a:srgbClr val="800000"/>
              </a:buClr>
              <a:buSzPct val="80000"/>
              <a:buFont typeface="Wingdings" pitchFamily="2" charset="2"/>
              <a:buNone/>
            </a:pPr>
            <a:r>
              <a:rPr lang="en-US" altLang="en-US" sz="2100" b="0" dirty="0">
                <a:solidFill>
                  <a:schemeClr val="tx1"/>
                </a:solidFill>
                <a:latin typeface="Liberation Sans" panose="020B0604020202020204" pitchFamily="34" charset="0"/>
              </a:rPr>
              <a:t>Company may </a:t>
            </a:r>
            <a:r>
              <a:rPr lang="en-US" altLang="en-US" sz="2100" dirty="0">
                <a:solidFill>
                  <a:schemeClr val="tx1"/>
                </a:solidFill>
                <a:latin typeface="Liberation Sans" panose="020B0604020202020204" pitchFamily="34" charset="0"/>
              </a:rPr>
              <a:t>credit (increase) a revenue account </a:t>
            </a:r>
            <a:r>
              <a:rPr lang="en-US" altLang="en-US" sz="2100" b="0" dirty="0">
                <a:solidFill>
                  <a:schemeClr val="tx1"/>
                </a:solidFill>
                <a:latin typeface="Liberation Sans" panose="020B0604020202020204" pitchFamily="34" charset="0"/>
              </a:rPr>
              <a:t>when they receive cash for future services.</a:t>
            </a:r>
          </a:p>
        </p:txBody>
      </p:sp>
      <p:pic>
        <p:nvPicPr>
          <p:cNvPr id="5122"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81000" y="2514600"/>
            <a:ext cx="8400143" cy="2845763"/>
          </a:xfrm>
          <a:prstGeom prst="rect">
            <a:avLst/>
          </a:prstGeom>
          <a:noFill/>
          <a:ln w="19050" cap="sq"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15" name="Line 4"/>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6" name="Rectangle 15"/>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a:solidFill>
                  <a:srgbClr val="CC0000"/>
                </a:solidFill>
                <a:latin typeface="Liberation Sans" panose="020B0604020202020204" pitchFamily="34" charset="0"/>
              </a:rPr>
              <a:t>Unearned Revenues</a:t>
            </a:r>
          </a:p>
        </p:txBody>
      </p:sp>
      <p:sp>
        <p:nvSpPr>
          <p:cNvPr id="2" name="Rectangle 1"/>
          <p:cNvSpPr/>
          <p:nvPr/>
        </p:nvSpPr>
        <p:spPr>
          <a:xfrm>
            <a:off x="304800" y="5427343"/>
            <a:ext cx="4572000" cy="461665"/>
          </a:xfrm>
          <a:prstGeom prst="rect">
            <a:avLst/>
          </a:prstGeom>
          <a:solidFill>
            <a:schemeClr val="bg1"/>
          </a:solidFill>
          <a:ln>
            <a:noFill/>
          </a:ln>
          <a:effectLst/>
          <a:extLst>
            <a:ext uri="{91240B29-F687-4F45-9708-019B960494DF}">
              <a14:hiddenLine xmlns:a14="http://schemas.microsoft.com/office/drawing/2010/main" w="12700"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sz="1200" dirty="0">
                <a:solidFill>
                  <a:schemeClr val="tx1"/>
                </a:solidFill>
                <a:latin typeface="Liberation Sans" panose="020B0604020202020204" pitchFamily="34" charset="0"/>
              </a:rPr>
              <a:t>Illustration 3A-5</a:t>
            </a:r>
          </a:p>
          <a:p>
            <a:r>
              <a:rPr lang="en-US" sz="1200" b="0" dirty="0">
                <a:solidFill>
                  <a:schemeClr val="tx1"/>
                </a:solidFill>
                <a:latin typeface="Liberation Sans" panose="020B0604020202020204" pitchFamily="34" charset="0"/>
              </a:rPr>
              <a:t>Adjustment </a:t>
            </a:r>
            <a:r>
              <a:rPr lang="en-US" sz="1200" b="0" dirty="0" smtClean="0">
                <a:solidFill>
                  <a:schemeClr val="tx1"/>
                </a:solidFill>
                <a:latin typeface="Liberation Sans" panose="020B0604020202020204" pitchFamily="34" charset="0"/>
              </a:rPr>
              <a:t>approaches—a </a:t>
            </a:r>
            <a:r>
              <a:rPr lang="en-US" sz="1200" b="0" dirty="0">
                <a:solidFill>
                  <a:schemeClr val="tx1"/>
                </a:solidFill>
                <a:latin typeface="Liberation Sans" panose="020B0604020202020204" pitchFamily="34" charset="0"/>
              </a:rPr>
              <a:t>comparison</a:t>
            </a:r>
          </a:p>
        </p:txBody>
      </p:sp>
      <p:sp>
        <p:nvSpPr>
          <p:cNvPr id="9"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8</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774155827"/>
      </p:ext>
    </p:extLst>
  </p:cSld>
  <p:clrMapOvr>
    <a:masterClrMapping/>
  </p:clrMapOvr>
  <p:transition>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4"/>
          <p:cNvSpPr>
            <a:spLocks noChangeShapeType="1"/>
          </p:cNvSpPr>
          <p:nvPr/>
        </p:nvSpPr>
        <p:spPr bwMode="auto">
          <a:xfrm>
            <a:off x="304800" y="15240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5" name="Rectangle 14"/>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t" anchorCtr="0" compatLnSpc="1">
            <a:prstTxWarp prst="textNoShape">
              <a:avLst/>
            </a:prstTxWarp>
          </a:bodyPr>
          <a:lstStyle/>
          <a:p>
            <a:r>
              <a:rPr lang="en-US" altLang="en-US" sz="3200" dirty="0" smtClean="0">
                <a:solidFill>
                  <a:srgbClr val="CC0000"/>
                </a:solidFill>
                <a:latin typeface="Liberation Sans" panose="020B0604020202020204" pitchFamily="34" charset="0"/>
              </a:rPr>
              <a:t>Summary of Additional Adjustments Relationships</a:t>
            </a:r>
            <a:endParaRPr lang="en-US" altLang="en-US" sz="3200" dirty="0">
              <a:solidFill>
                <a:srgbClr val="CC0000"/>
              </a:solidFill>
              <a:latin typeface="Liberation Sans" panose="020B0604020202020204" pitchFamily="34" charset="0"/>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1953537"/>
            <a:ext cx="8534400" cy="2591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50208" y="4585648"/>
            <a:ext cx="4572000" cy="461665"/>
          </a:xfrm>
          <a:prstGeom prst="rect">
            <a:avLst/>
          </a:prstGeom>
          <a:solidFill>
            <a:schemeClr val="bg1"/>
          </a:solidFill>
          <a:ln>
            <a:noFill/>
          </a:ln>
          <a:effectLst/>
          <a:extLst>
            <a:ext uri="{91240B29-F687-4F45-9708-019B960494DF}">
              <a14:hiddenLine xmlns:a14="http://schemas.microsoft.com/office/drawing/2010/main" w="12700"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sz="1200" dirty="0">
                <a:solidFill>
                  <a:schemeClr val="tx1"/>
                </a:solidFill>
                <a:latin typeface="Liberation Sans" panose="020B0604020202020204" pitchFamily="34" charset="0"/>
              </a:rPr>
              <a:t>Illustration 3A-7</a:t>
            </a:r>
          </a:p>
          <a:p>
            <a:r>
              <a:rPr lang="en-US" sz="1200" b="0" dirty="0">
                <a:solidFill>
                  <a:schemeClr val="tx1"/>
                </a:solidFill>
                <a:latin typeface="Liberation Sans" panose="020B0604020202020204" pitchFamily="34" charset="0"/>
              </a:rPr>
              <a:t>Summary of basic relationships for deferrals</a:t>
            </a:r>
          </a:p>
        </p:txBody>
      </p:sp>
      <p:sp>
        <p:nvSpPr>
          <p:cNvPr id="9"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8</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6758866"/>
      </p:ext>
    </p:extLst>
  </p:cSld>
  <p:clrMapOvr>
    <a:masterClrMapping/>
  </p:clrMapOvr>
  <p:transition>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bwMode="auto">
          <a:xfrm>
            <a:off x="7147279" y="1049141"/>
            <a:ext cx="0" cy="1672451"/>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65539" name="Rectangle 5"/>
          <p:cNvSpPr>
            <a:spLocks noChangeArrowheads="1"/>
          </p:cNvSpPr>
          <p:nvPr/>
        </p:nvSpPr>
        <p:spPr bwMode="auto">
          <a:xfrm>
            <a:off x="609600" y="1994848"/>
            <a:ext cx="8153400" cy="4461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b="1">
                <a:solidFill>
                  <a:schemeClr val="bg1"/>
                </a:solidFill>
                <a:latin typeface="Arial" charset="0"/>
              </a:defRPr>
            </a:lvl1pPr>
            <a:lvl2pPr marL="690563" indent="-461963">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5000"/>
              </a:lnSpc>
              <a:spcBef>
                <a:spcPts val="1200"/>
              </a:spcBef>
            </a:pPr>
            <a:r>
              <a:rPr lang="en-US" altLang="en-US" sz="2100" b="0" dirty="0" smtClean="0">
                <a:solidFill>
                  <a:schemeClr val="tx1"/>
                </a:solidFill>
                <a:latin typeface="Liberation Sans" panose="020B0604020202020204" pitchFamily="34" charset="0"/>
              </a:rPr>
              <a:t>Two </a:t>
            </a:r>
            <a:r>
              <a:rPr lang="en-US" altLang="en-US" sz="2100" b="0" dirty="0">
                <a:solidFill>
                  <a:schemeClr val="tx1"/>
                </a:solidFill>
                <a:latin typeface="Liberation Sans" panose="020B0604020202020204" pitchFamily="34" charset="0"/>
              </a:rPr>
              <a:t>fundamental qualities, </a:t>
            </a:r>
            <a:r>
              <a:rPr lang="en-US" altLang="en-US" sz="2100" dirty="0">
                <a:solidFill>
                  <a:schemeClr val="tx1"/>
                </a:solidFill>
                <a:latin typeface="Liberation Sans" panose="020B0604020202020204" pitchFamily="34" charset="0"/>
              </a:rPr>
              <a:t>relevance</a:t>
            </a:r>
            <a:r>
              <a:rPr lang="en-US" altLang="en-US" sz="2100" b="0" dirty="0">
                <a:solidFill>
                  <a:schemeClr val="tx1"/>
                </a:solidFill>
                <a:latin typeface="Liberation Sans" panose="020B0604020202020204" pitchFamily="34" charset="0"/>
              </a:rPr>
              <a:t> and </a:t>
            </a:r>
            <a:endParaRPr lang="en-US" altLang="en-US" sz="2100" b="0" dirty="0" smtClean="0">
              <a:solidFill>
                <a:schemeClr val="tx1"/>
              </a:solidFill>
              <a:latin typeface="Liberation Sans" panose="020B0604020202020204" pitchFamily="34" charset="0"/>
            </a:endParaRPr>
          </a:p>
          <a:p>
            <a:pPr>
              <a:lnSpc>
                <a:spcPct val="125000"/>
              </a:lnSpc>
              <a:spcBef>
                <a:spcPts val="0"/>
              </a:spcBef>
            </a:pPr>
            <a:r>
              <a:rPr lang="en-US" altLang="en-US" sz="2100" dirty="0" smtClean="0">
                <a:solidFill>
                  <a:schemeClr val="tx1"/>
                </a:solidFill>
                <a:latin typeface="Liberation Sans" panose="020B0604020202020204" pitchFamily="34" charset="0"/>
              </a:rPr>
              <a:t>faithful </a:t>
            </a:r>
            <a:r>
              <a:rPr lang="en-US" altLang="en-US" sz="2100" dirty="0">
                <a:solidFill>
                  <a:schemeClr val="tx1"/>
                </a:solidFill>
                <a:latin typeface="Liberation Sans" panose="020B0604020202020204" pitchFamily="34" charset="0"/>
              </a:rPr>
              <a:t>representation</a:t>
            </a:r>
            <a:r>
              <a:rPr lang="en-US" altLang="en-US" sz="2100" b="0" dirty="0">
                <a:solidFill>
                  <a:schemeClr val="tx1"/>
                </a:solidFill>
                <a:latin typeface="Liberation Sans" panose="020B0604020202020204" pitchFamily="34" charset="0"/>
              </a:rPr>
              <a:t>.</a:t>
            </a:r>
          </a:p>
          <a:p>
            <a:pPr marL="0" lvl="1" indent="0">
              <a:lnSpc>
                <a:spcPct val="125000"/>
              </a:lnSpc>
              <a:spcBef>
                <a:spcPts val="1200"/>
              </a:spcBef>
              <a:buClr>
                <a:srgbClr val="800000"/>
              </a:buClr>
              <a:buSzPct val="80000"/>
            </a:pPr>
            <a:r>
              <a:rPr lang="en-US" altLang="en-US" sz="2100" dirty="0">
                <a:solidFill>
                  <a:schemeClr val="tx1"/>
                </a:solidFill>
                <a:latin typeface="Liberation Sans" panose="020B0604020202020204" pitchFamily="34" charset="0"/>
              </a:rPr>
              <a:t>Relevance  </a:t>
            </a:r>
            <a:endParaRPr lang="en-US" altLang="en-US" sz="2100" dirty="0" smtClean="0">
              <a:solidFill>
                <a:schemeClr val="tx1"/>
              </a:solidFill>
              <a:latin typeface="Liberation Sans" panose="020B0604020202020204" pitchFamily="34" charset="0"/>
            </a:endParaRPr>
          </a:p>
          <a:p>
            <a:pPr lvl="1">
              <a:lnSpc>
                <a:spcPct val="125000"/>
              </a:lnSpc>
              <a:spcBef>
                <a:spcPts val="1200"/>
              </a:spcBef>
              <a:buClr>
                <a:srgbClr val="CC0000"/>
              </a:buClr>
              <a:buSzPct val="80000"/>
              <a:buFont typeface="Wingdings" pitchFamily="2" charset="2"/>
              <a:buChar char="u"/>
            </a:pPr>
            <a:r>
              <a:rPr lang="en-US" altLang="en-US" sz="2000" b="0" dirty="0" smtClean="0">
                <a:solidFill>
                  <a:schemeClr val="tx1"/>
                </a:solidFill>
                <a:latin typeface="Liberation Sans" panose="020B0604020202020204" pitchFamily="34" charset="0"/>
              </a:rPr>
              <a:t>Make </a:t>
            </a:r>
            <a:r>
              <a:rPr lang="en-US" altLang="en-US" sz="2000" b="0" dirty="0">
                <a:solidFill>
                  <a:schemeClr val="tx1"/>
                </a:solidFill>
                <a:latin typeface="Liberation Sans" panose="020B0604020202020204" pitchFamily="34" charset="0"/>
              </a:rPr>
              <a:t>a difference in a business decision. </a:t>
            </a:r>
            <a:endParaRPr lang="en-US" altLang="en-US" sz="2000" b="0" dirty="0" smtClean="0">
              <a:solidFill>
                <a:schemeClr val="tx1"/>
              </a:solidFill>
              <a:latin typeface="Liberation Sans" panose="020B0604020202020204" pitchFamily="34" charset="0"/>
            </a:endParaRPr>
          </a:p>
          <a:p>
            <a:pPr lvl="1">
              <a:lnSpc>
                <a:spcPct val="125000"/>
              </a:lnSpc>
              <a:spcBef>
                <a:spcPts val="1200"/>
              </a:spcBef>
              <a:buClr>
                <a:srgbClr val="CC0000"/>
              </a:buClr>
              <a:buSzPct val="80000"/>
              <a:buFont typeface="Wingdings" pitchFamily="2" charset="2"/>
              <a:buChar char="u"/>
            </a:pPr>
            <a:r>
              <a:rPr lang="en-US" altLang="en-US" sz="2000" b="0" dirty="0" smtClean="0">
                <a:solidFill>
                  <a:schemeClr val="tx1"/>
                </a:solidFill>
                <a:latin typeface="Liberation Sans" panose="020B0604020202020204" pitchFamily="34" charset="0"/>
              </a:rPr>
              <a:t>Provides </a:t>
            </a:r>
            <a:r>
              <a:rPr lang="en-US" altLang="en-US" sz="2000" b="0" dirty="0">
                <a:solidFill>
                  <a:schemeClr val="tx1"/>
                </a:solidFill>
                <a:latin typeface="Liberation Sans" panose="020B0604020202020204" pitchFamily="34" charset="0"/>
              </a:rPr>
              <a:t>information that has </a:t>
            </a:r>
            <a:r>
              <a:rPr lang="en-US" altLang="en-US" sz="2000" dirty="0">
                <a:solidFill>
                  <a:schemeClr val="tx1"/>
                </a:solidFill>
                <a:latin typeface="Liberation Sans" panose="020B0604020202020204" pitchFamily="34" charset="0"/>
              </a:rPr>
              <a:t>predictive </a:t>
            </a:r>
            <a:r>
              <a:rPr lang="en-US" altLang="en-US" sz="2000" dirty="0" smtClean="0">
                <a:solidFill>
                  <a:schemeClr val="tx1"/>
                </a:solidFill>
                <a:latin typeface="Liberation Sans" panose="020B0604020202020204" pitchFamily="34" charset="0"/>
              </a:rPr>
              <a:t>value </a:t>
            </a:r>
            <a:r>
              <a:rPr lang="en-US" altLang="en-US" sz="2000" b="0" dirty="0">
                <a:solidFill>
                  <a:schemeClr val="tx1"/>
                </a:solidFill>
                <a:latin typeface="Liberation Sans" panose="020B0604020202020204" pitchFamily="34" charset="0"/>
              </a:rPr>
              <a:t>and</a:t>
            </a:r>
            <a:r>
              <a:rPr lang="en-US" altLang="en-US" sz="2000" dirty="0" smtClean="0">
                <a:solidFill>
                  <a:schemeClr val="tx1"/>
                </a:solidFill>
                <a:latin typeface="Liberation Sans" panose="020B0604020202020204" pitchFamily="34" charset="0"/>
              </a:rPr>
              <a:t> confirmatory value</a:t>
            </a:r>
            <a:r>
              <a:rPr lang="en-US" altLang="en-US" sz="2000" b="0" dirty="0" smtClean="0">
                <a:solidFill>
                  <a:schemeClr val="tx1"/>
                </a:solidFill>
                <a:latin typeface="Liberation Sans" panose="020B0604020202020204" pitchFamily="34" charset="0"/>
              </a:rPr>
              <a:t>. </a:t>
            </a:r>
          </a:p>
          <a:p>
            <a:pPr lvl="1">
              <a:lnSpc>
                <a:spcPct val="125000"/>
              </a:lnSpc>
              <a:spcBef>
                <a:spcPts val="1200"/>
              </a:spcBef>
              <a:buClr>
                <a:srgbClr val="CC0000"/>
              </a:buClr>
              <a:buSzPct val="80000"/>
              <a:buFont typeface="Wingdings" pitchFamily="2" charset="2"/>
              <a:buChar char="u"/>
            </a:pPr>
            <a:r>
              <a:rPr lang="en-US" altLang="en-US" sz="2000" dirty="0" smtClean="0">
                <a:solidFill>
                  <a:schemeClr val="tx2">
                    <a:lumMod val="75000"/>
                  </a:schemeClr>
                </a:solidFill>
                <a:latin typeface="Liberation Sans" panose="020B0604020202020204" pitchFamily="34" charset="0"/>
              </a:rPr>
              <a:t>Materiality</a:t>
            </a:r>
            <a:r>
              <a:rPr lang="en-US" altLang="en-US" sz="2000" dirty="0" smtClean="0">
                <a:solidFill>
                  <a:schemeClr val="tx1"/>
                </a:solidFill>
                <a:latin typeface="Liberation Sans" panose="020B0604020202020204" pitchFamily="34" charset="0"/>
              </a:rPr>
              <a:t> </a:t>
            </a:r>
            <a:r>
              <a:rPr lang="en-US" altLang="en-US" sz="2000" b="0" dirty="0">
                <a:solidFill>
                  <a:schemeClr val="tx1"/>
                </a:solidFill>
                <a:latin typeface="Liberation Sans" panose="020B0604020202020204" pitchFamily="34" charset="0"/>
              </a:rPr>
              <a:t>is a company-specific aspect of relevance. </a:t>
            </a:r>
            <a:endParaRPr lang="en-US" altLang="en-US" sz="2000" b="0" dirty="0" smtClean="0">
              <a:solidFill>
                <a:schemeClr val="tx1"/>
              </a:solidFill>
              <a:latin typeface="Liberation Sans" panose="020B0604020202020204" pitchFamily="34" charset="0"/>
            </a:endParaRPr>
          </a:p>
          <a:p>
            <a:pPr marL="1257300" lvl="2" indent="-342900">
              <a:lnSpc>
                <a:spcPct val="125000"/>
              </a:lnSpc>
              <a:spcBef>
                <a:spcPts val="1200"/>
              </a:spcBef>
              <a:buClr>
                <a:srgbClr val="CC0000"/>
              </a:buClr>
              <a:buSzPct val="80000"/>
              <a:buFont typeface="Arial" panose="020B0604020202020204" pitchFamily="34" charset="0"/>
              <a:buChar char="►"/>
            </a:pPr>
            <a:r>
              <a:rPr lang="en-US" altLang="en-US" sz="1900" b="0" dirty="0" smtClean="0">
                <a:solidFill>
                  <a:schemeClr val="tx1"/>
                </a:solidFill>
                <a:latin typeface="Liberation Sans" panose="020B0604020202020204" pitchFamily="34" charset="0"/>
              </a:rPr>
              <a:t>An </a:t>
            </a:r>
            <a:r>
              <a:rPr lang="en-US" altLang="en-US" sz="1900" b="0" dirty="0">
                <a:solidFill>
                  <a:schemeClr val="tx1"/>
                </a:solidFill>
                <a:latin typeface="Liberation Sans" panose="020B0604020202020204" pitchFamily="34" charset="0"/>
              </a:rPr>
              <a:t>item is material when its </a:t>
            </a:r>
            <a:r>
              <a:rPr lang="en-US" altLang="en-US" sz="1900" dirty="0">
                <a:solidFill>
                  <a:schemeClr val="tx1"/>
                </a:solidFill>
                <a:latin typeface="Liberation Sans" panose="020B0604020202020204" pitchFamily="34" charset="0"/>
              </a:rPr>
              <a:t>size </a:t>
            </a:r>
            <a:r>
              <a:rPr lang="en-US" altLang="en-US" sz="1900" b="0" dirty="0">
                <a:solidFill>
                  <a:schemeClr val="tx1"/>
                </a:solidFill>
                <a:latin typeface="Liberation Sans" panose="020B0604020202020204" pitchFamily="34" charset="0"/>
              </a:rPr>
              <a:t>makes it likely to influence the decision of an investor or creditor.</a:t>
            </a:r>
          </a:p>
        </p:txBody>
      </p:sp>
      <p:sp>
        <p:nvSpPr>
          <p:cNvPr id="9" name="Rectangle 20"/>
          <p:cNvSpPr>
            <a:spLocks noChangeArrowheads="1"/>
          </p:cNvSpPr>
          <p:nvPr/>
        </p:nvSpPr>
        <p:spPr bwMode="auto">
          <a:xfrm>
            <a:off x="609600" y="1385248"/>
            <a:ext cx="815340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ts val="0"/>
              </a:spcBef>
              <a:buClr>
                <a:srgbClr val="800000"/>
              </a:buClr>
              <a:buSzPct val="80000"/>
              <a:buFont typeface="Wingdings" pitchFamily="2" charset="2"/>
              <a:buNone/>
            </a:pPr>
            <a:r>
              <a:rPr lang="en-US" altLang="en-US" dirty="0" smtClean="0">
                <a:solidFill>
                  <a:srgbClr val="CC0000"/>
                </a:solidFill>
                <a:latin typeface="Liberation Sans" panose="020B0604020202020204" pitchFamily="34" charset="0"/>
              </a:rPr>
              <a:t>Qualities of Useful Information</a:t>
            </a:r>
            <a:endParaRPr lang="en-US" altLang="en-US" dirty="0">
              <a:solidFill>
                <a:srgbClr val="CC0000"/>
              </a:solidFill>
              <a:latin typeface="Liberation Sans" panose="020B0604020202020204" pitchFamily="34" charset="0"/>
            </a:endParaRPr>
          </a:p>
        </p:txBody>
      </p:sp>
      <p:sp>
        <p:nvSpPr>
          <p:cNvPr id="12" name="Rectangle 11"/>
          <p:cNvSpPr>
            <a:spLocks noChangeArrowheads="1"/>
          </p:cNvSpPr>
          <p:nvPr/>
        </p:nvSpPr>
        <p:spPr bwMode="auto">
          <a:xfrm>
            <a:off x="290286" y="420253"/>
            <a:ext cx="2249714" cy="628888"/>
          </a:xfrm>
          <a:prstGeom prst="rect">
            <a:avLst/>
          </a:prstGeom>
          <a:solidFill>
            <a:srgbClr val="FF6600"/>
          </a:solidFill>
          <a:ln>
            <a:noFill/>
          </a:ln>
          <a:effectLst/>
        </p:spPr>
        <p:txBody>
          <a:bodyPr wrap="none" lIns="86493" tIns="43247" rIns="86493" bIns="43247" anchor="ctr"/>
          <a:lstStyle/>
          <a:p>
            <a:r>
              <a:rPr lang="en-US" altLang="en-US" sz="2400" dirty="0" smtClean="0">
                <a:latin typeface="Liberation Sans" panose="020B0604020202020204" pitchFamily="34" charset="0"/>
              </a:rPr>
              <a:t>APPENDIX 3B</a:t>
            </a:r>
            <a:endParaRPr lang="en-US" altLang="en-US" sz="2400" dirty="0">
              <a:latin typeface="Liberation Sans" panose="020B0604020202020204" pitchFamily="34" charset="0"/>
            </a:endParaRPr>
          </a:p>
        </p:txBody>
      </p:sp>
      <p:sp>
        <p:nvSpPr>
          <p:cNvPr id="13" name="Rectangle 5"/>
          <p:cNvSpPr>
            <a:spLocks noChangeArrowheads="1"/>
          </p:cNvSpPr>
          <p:nvPr/>
        </p:nvSpPr>
        <p:spPr bwMode="auto">
          <a:xfrm>
            <a:off x="2540000" y="421511"/>
            <a:ext cx="6241143" cy="634306"/>
          </a:xfrm>
          <a:prstGeom prst="rect">
            <a:avLst/>
          </a:prstGeom>
          <a:solidFill>
            <a:srgbClr val="0000BF"/>
          </a:solidFill>
          <a:ln>
            <a:noFill/>
          </a:ln>
          <a:effectLst/>
        </p:spPr>
        <p:txBody>
          <a:bodyPr wrap="square" lIns="86493" tIns="27432" rIns="86493" bIns="43247" anchor="ctr"/>
          <a:lstStyle/>
          <a:p>
            <a:pPr marL="53975"/>
            <a:r>
              <a:rPr lang="en-US" dirty="0" smtClean="0">
                <a:latin typeface="Liberation Sans" panose="020B0604020202020204" pitchFamily="34" charset="0"/>
              </a:rPr>
              <a:t>Concepts in Action</a:t>
            </a:r>
            <a:endParaRPr lang="en-US" b="1" dirty="0">
              <a:solidFill>
                <a:schemeClr val="bg1"/>
              </a:solidFill>
              <a:latin typeface="Liberation Sans" panose="020B0604020202020204" pitchFamily="34" charset="0"/>
            </a:endParaRPr>
          </a:p>
        </p:txBody>
      </p:sp>
      <p:sp>
        <p:nvSpPr>
          <p:cNvPr id="14" name="Rectangle 13"/>
          <p:cNvSpPr/>
          <p:nvPr/>
        </p:nvSpPr>
        <p:spPr>
          <a:xfrm>
            <a:off x="7235557" y="1115704"/>
            <a:ext cx="1715099" cy="1692771"/>
          </a:xfrm>
          <a:prstGeom prst="rect">
            <a:avLst/>
          </a:prstGeom>
        </p:spPr>
        <p:txBody>
          <a:bodyPr wrap="square">
            <a:spAutoFit/>
          </a:bodyPr>
          <a:lstStyle/>
          <a:p>
            <a:pPr algn="l"/>
            <a:r>
              <a:rPr lang="en-US" sz="2000" b="1" dirty="0" smtClean="0">
                <a:solidFill>
                  <a:srgbClr val="FF3300"/>
                </a:solidFill>
                <a:latin typeface="Liberation Sans" panose="020B0604020202020204" pitchFamily="34" charset="0"/>
              </a:rPr>
              <a:t>Learning Objective 9</a:t>
            </a:r>
          </a:p>
          <a:p>
            <a:pPr algn="l"/>
            <a:r>
              <a:rPr lang="en-US" sz="1600" dirty="0" smtClean="0">
                <a:solidFill>
                  <a:schemeClr val="tx1"/>
                </a:solidFill>
                <a:latin typeface="Liberation Sans" panose="020B0604020202020204" pitchFamily="34" charset="0"/>
              </a:rPr>
              <a:t>Discuss financial reporting concepts.</a:t>
            </a:r>
            <a:endParaRPr lang="en-US" sz="1600" dirty="0">
              <a:solidFill>
                <a:schemeClr val="tx1"/>
              </a:solidFill>
              <a:latin typeface="Liberation Sans" panose="020B0604020202020204" pitchFamily="34" charset="0"/>
            </a:endParaRPr>
          </a:p>
        </p:txBody>
      </p:sp>
      <p:sp>
        <p:nvSpPr>
          <p:cNvPr id="15"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9</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101351111"/>
      </p:ext>
    </p:extLst>
  </p:cSld>
  <p:clrMapOvr>
    <a:masterClrMapping/>
  </p:clrMapOvr>
  <p:transition>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5"/>
          <p:cNvSpPr>
            <a:spLocks noChangeArrowheads="1"/>
          </p:cNvSpPr>
          <p:nvPr/>
        </p:nvSpPr>
        <p:spPr bwMode="auto">
          <a:xfrm>
            <a:off x="609600" y="1295400"/>
            <a:ext cx="8153400" cy="3689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b="1">
                <a:solidFill>
                  <a:schemeClr val="bg1"/>
                </a:solidFill>
                <a:latin typeface="Arial" charset="0"/>
              </a:defRPr>
            </a:lvl1pPr>
            <a:lvl2pPr marL="690563" indent="-461963">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5000"/>
              </a:lnSpc>
              <a:spcBef>
                <a:spcPts val="1200"/>
              </a:spcBef>
            </a:pPr>
            <a:r>
              <a:rPr lang="en-US" altLang="en-US" sz="2100" b="0" dirty="0" smtClean="0">
                <a:solidFill>
                  <a:schemeClr val="tx1"/>
                </a:solidFill>
                <a:latin typeface="Liberation Sans" panose="020B0604020202020204" pitchFamily="34" charset="0"/>
              </a:rPr>
              <a:t>Two </a:t>
            </a:r>
            <a:r>
              <a:rPr lang="en-US" altLang="en-US" sz="2100" b="0" dirty="0">
                <a:solidFill>
                  <a:schemeClr val="tx1"/>
                </a:solidFill>
                <a:latin typeface="Liberation Sans" panose="020B0604020202020204" pitchFamily="34" charset="0"/>
              </a:rPr>
              <a:t>fundamental qualities, </a:t>
            </a:r>
            <a:r>
              <a:rPr lang="en-US" altLang="en-US" sz="2100" dirty="0">
                <a:solidFill>
                  <a:schemeClr val="tx1"/>
                </a:solidFill>
                <a:latin typeface="Liberation Sans" panose="020B0604020202020204" pitchFamily="34" charset="0"/>
              </a:rPr>
              <a:t>relevance</a:t>
            </a:r>
            <a:r>
              <a:rPr lang="en-US" altLang="en-US" sz="2100" b="0" dirty="0">
                <a:solidFill>
                  <a:schemeClr val="tx1"/>
                </a:solidFill>
                <a:latin typeface="Liberation Sans" panose="020B0604020202020204" pitchFamily="34" charset="0"/>
              </a:rPr>
              <a:t> and </a:t>
            </a:r>
            <a:r>
              <a:rPr lang="en-US" altLang="en-US" sz="2100" dirty="0">
                <a:solidFill>
                  <a:schemeClr val="tx1"/>
                </a:solidFill>
                <a:latin typeface="Liberation Sans" panose="020B0604020202020204" pitchFamily="34" charset="0"/>
              </a:rPr>
              <a:t>faithful representation</a:t>
            </a:r>
            <a:r>
              <a:rPr lang="en-US" altLang="en-US" sz="2100" b="0" dirty="0">
                <a:solidFill>
                  <a:schemeClr val="tx1"/>
                </a:solidFill>
                <a:latin typeface="Liberation Sans" panose="020B0604020202020204" pitchFamily="34" charset="0"/>
              </a:rPr>
              <a:t>.</a:t>
            </a:r>
          </a:p>
          <a:p>
            <a:pPr marL="0" lvl="1" indent="0">
              <a:lnSpc>
                <a:spcPct val="125000"/>
              </a:lnSpc>
              <a:spcBef>
                <a:spcPts val="1200"/>
              </a:spcBef>
              <a:buClr>
                <a:srgbClr val="800000"/>
              </a:buClr>
              <a:buSzPct val="80000"/>
            </a:pPr>
            <a:r>
              <a:rPr lang="en-US" altLang="en-US" sz="2100" dirty="0" smtClean="0">
                <a:solidFill>
                  <a:schemeClr val="tx1"/>
                </a:solidFill>
                <a:latin typeface="Liberation Sans" panose="020B0604020202020204" pitchFamily="34" charset="0"/>
              </a:rPr>
              <a:t>Faithful Representation  </a:t>
            </a:r>
          </a:p>
          <a:p>
            <a:pPr lvl="1">
              <a:lnSpc>
                <a:spcPct val="125000"/>
              </a:lnSpc>
              <a:spcBef>
                <a:spcPts val="1200"/>
              </a:spcBef>
              <a:buClr>
                <a:srgbClr val="CC0000"/>
              </a:buClr>
              <a:buSzPct val="80000"/>
              <a:buFont typeface="Wingdings" pitchFamily="2" charset="2"/>
              <a:buChar char="u"/>
            </a:pPr>
            <a:r>
              <a:rPr lang="en-US" sz="2000" b="0" dirty="0" smtClean="0">
                <a:solidFill>
                  <a:schemeClr val="tx1"/>
                </a:solidFill>
                <a:latin typeface="Liberation Sans" panose="020B0604020202020204" pitchFamily="34" charset="0"/>
              </a:rPr>
              <a:t>Information </a:t>
            </a:r>
            <a:r>
              <a:rPr lang="en-US" sz="2000" b="0" dirty="0">
                <a:solidFill>
                  <a:schemeClr val="tx1"/>
                </a:solidFill>
                <a:latin typeface="Liberation Sans" panose="020B0604020202020204" pitchFamily="34" charset="0"/>
              </a:rPr>
              <a:t>accurately depicts what really happened</a:t>
            </a:r>
            <a:r>
              <a:rPr lang="en-US" sz="2000" b="0" dirty="0" smtClean="0">
                <a:solidFill>
                  <a:schemeClr val="tx1"/>
                </a:solidFill>
                <a:latin typeface="Liberation Sans" panose="020B0604020202020204" pitchFamily="34" charset="0"/>
              </a:rPr>
              <a:t>. </a:t>
            </a:r>
          </a:p>
          <a:p>
            <a:pPr lvl="1">
              <a:lnSpc>
                <a:spcPct val="125000"/>
              </a:lnSpc>
              <a:spcBef>
                <a:spcPts val="1200"/>
              </a:spcBef>
              <a:buClr>
                <a:srgbClr val="CC0000"/>
              </a:buClr>
              <a:buSzPct val="80000"/>
              <a:buFont typeface="Wingdings" pitchFamily="2" charset="2"/>
              <a:buChar char="u"/>
            </a:pPr>
            <a:r>
              <a:rPr lang="en-US" sz="2000" b="0" dirty="0" smtClean="0">
                <a:solidFill>
                  <a:schemeClr val="tx1"/>
                </a:solidFill>
                <a:latin typeface="Liberation Sans" panose="020B0604020202020204" pitchFamily="34" charset="0"/>
              </a:rPr>
              <a:t>Information </a:t>
            </a:r>
            <a:r>
              <a:rPr lang="en-US" sz="2000" b="0" dirty="0">
                <a:solidFill>
                  <a:schemeClr val="tx1"/>
                </a:solidFill>
                <a:latin typeface="Liberation Sans" panose="020B0604020202020204" pitchFamily="34" charset="0"/>
              </a:rPr>
              <a:t>must </a:t>
            </a:r>
            <a:r>
              <a:rPr lang="en-US" sz="2000" b="0" dirty="0" smtClean="0">
                <a:solidFill>
                  <a:schemeClr val="tx1"/>
                </a:solidFill>
                <a:latin typeface="Liberation Sans" panose="020B0604020202020204" pitchFamily="34" charset="0"/>
              </a:rPr>
              <a:t>be </a:t>
            </a:r>
          </a:p>
          <a:p>
            <a:pPr marL="1257300" lvl="2" indent="-342900">
              <a:lnSpc>
                <a:spcPct val="125000"/>
              </a:lnSpc>
              <a:spcBef>
                <a:spcPts val="1200"/>
              </a:spcBef>
              <a:buClr>
                <a:srgbClr val="CC0000"/>
              </a:buClr>
              <a:buSzPct val="80000"/>
              <a:buFont typeface="Arial" panose="020B0604020202020204" pitchFamily="34" charset="0"/>
              <a:buChar char="►"/>
            </a:pPr>
            <a:r>
              <a:rPr lang="en-US" sz="1900" dirty="0" smtClean="0">
                <a:solidFill>
                  <a:schemeClr val="tx1"/>
                </a:solidFill>
                <a:latin typeface="Liberation Sans" panose="020B0604020202020204" pitchFamily="34" charset="0"/>
              </a:rPr>
              <a:t>complete</a:t>
            </a:r>
            <a:r>
              <a:rPr lang="en-US" sz="1900" b="0" dirty="0" smtClean="0">
                <a:solidFill>
                  <a:schemeClr val="tx1"/>
                </a:solidFill>
                <a:latin typeface="Liberation Sans" panose="020B0604020202020204" pitchFamily="34" charset="0"/>
              </a:rPr>
              <a:t> (nothing </a:t>
            </a:r>
            <a:r>
              <a:rPr lang="en-US" sz="1900" b="0" dirty="0">
                <a:solidFill>
                  <a:schemeClr val="tx1"/>
                </a:solidFill>
                <a:latin typeface="Liberation Sans" panose="020B0604020202020204" pitchFamily="34" charset="0"/>
              </a:rPr>
              <a:t>important has been omitted), </a:t>
            </a:r>
            <a:endParaRPr lang="en-US" sz="1900" b="0" dirty="0" smtClean="0">
              <a:solidFill>
                <a:schemeClr val="tx1"/>
              </a:solidFill>
              <a:latin typeface="Liberation Sans" panose="020B0604020202020204" pitchFamily="34" charset="0"/>
            </a:endParaRPr>
          </a:p>
          <a:p>
            <a:pPr marL="1257300" lvl="2" indent="-342900">
              <a:lnSpc>
                <a:spcPct val="125000"/>
              </a:lnSpc>
              <a:spcBef>
                <a:spcPts val="1200"/>
              </a:spcBef>
              <a:buClr>
                <a:srgbClr val="CC0000"/>
              </a:buClr>
              <a:buSzPct val="80000"/>
              <a:buFont typeface="Arial" panose="020B0604020202020204" pitchFamily="34" charset="0"/>
              <a:buChar char="►"/>
            </a:pPr>
            <a:r>
              <a:rPr lang="en-US" sz="1900" dirty="0" smtClean="0">
                <a:solidFill>
                  <a:schemeClr val="tx1"/>
                </a:solidFill>
                <a:latin typeface="Liberation Sans" panose="020B0604020202020204" pitchFamily="34" charset="0"/>
              </a:rPr>
              <a:t>neutral</a:t>
            </a:r>
            <a:r>
              <a:rPr lang="en-US" sz="1900" b="0" dirty="0" smtClean="0">
                <a:solidFill>
                  <a:schemeClr val="tx1"/>
                </a:solidFill>
                <a:latin typeface="Liberation Sans" panose="020B0604020202020204" pitchFamily="34" charset="0"/>
              </a:rPr>
              <a:t> (</a:t>
            </a:r>
            <a:r>
              <a:rPr lang="en-US" sz="1900" b="0" dirty="0">
                <a:solidFill>
                  <a:schemeClr val="tx1"/>
                </a:solidFill>
                <a:latin typeface="Liberation Sans" panose="020B0604020202020204" pitchFamily="34" charset="0"/>
              </a:rPr>
              <a:t>is not biased toward one position or another), and </a:t>
            </a:r>
            <a:endParaRPr lang="en-US" sz="1900" b="0" dirty="0" smtClean="0">
              <a:solidFill>
                <a:schemeClr val="tx1"/>
              </a:solidFill>
              <a:latin typeface="Liberation Sans" panose="020B0604020202020204" pitchFamily="34" charset="0"/>
            </a:endParaRPr>
          </a:p>
          <a:p>
            <a:pPr marL="1257300" lvl="2" indent="-342900">
              <a:lnSpc>
                <a:spcPct val="125000"/>
              </a:lnSpc>
              <a:spcBef>
                <a:spcPts val="1200"/>
              </a:spcBef>
              <a:buClr>
                <a:srgbClr val="CC0000"/>
              </a:buClr>
              <a:buSzPct val="80000"/>
              <a:buFont typeface="Arial" panose="020B0604020202020204" pitchFamily="34" charset="0"/>
              <a:buChar char="►"/>
            </a:pPr>
            <a:r>
              <a:rPr lang="en-US" sz="1900" dirty="0" smtClean="0">
                <a:solidFill>
                  <a:schemeClr val="tx1"/>
                </a:solidFill>
                <a:latin typeface="Liberation Sans" panose="020B0604020202020204" pitchFamily="34" charset="0"/>
              </a:rPr>
              <a:t>free</a:t>
            </a:r>
            <a:r>
              <a:rPr lang="en-US" sz="1900" b="0" dirty="0" smtClean="0">
                <a:solidFill>
                  <a:schemeClr val="tx1"/>
                </a:solidFill>
                <a:latin typeface="Liberation Sans" panose="020B0604020202020204" pitchFamily="34" charset="0"/>
              </a:rPr>
              <a:t> </a:t>
            </a:r>
            <a:r>
              <a:rPr lang="en-US" sz="1900" dirty="0">
                <a:solidFill>
                  <a:schemeClr val="tx1"/>
                </a:solidFill>
                <a:latin typeface="Liberation Sans" panose="020B0604020202020204" pitchFamily="34" charset="0"/>
              </a:rPr>
              <a:t>from</a:t>
            </a:r>
            <a:r>
              <a:rPr lang="en-US" sz="1900" b="0" dirty="0" smtClean="0">
                <a:solidFill>
                  <a:schemeClr val="tx1"/>
                </a:solidFill>
                <a:latin typeface="Liberation Sans" panose="020B0604020202020204" pitchFamily="34" charset="0"/>
              </a:rPr>
              <a:t> </a:t>
            </a:r>
            <a:r>
              <a:rPr lang="en-US" sz="1900" dirty="0">
                <a:solidFill>
                  <a:schemeClr val="tx1"/>
                </a:solidFill>
                <a:latin typeface="Liberation Sans" panose="020B0604020202020204" pitchFamily="34" charset="0"/>
              </a:rPr>
              <a:t>error</a:t>
            </a:r>
            <a:r>
              <a:rPr lang="en-US" sz="1900" b="0" dirty="0">
                <a:solidFill>
                  <a:schemeClr val="tx1"/>
                </a:solidFill>
                <a:latin typeface="Liberation Sans" panose="020B0604020202020204" pitchFamily="34" charset="0"/>
              </a:rPr>
              <a:t>.</a:t>
            </a:r>
            <a:endParaRPr lang="en-US" altLang="en-US" sz="1900" b="0" dirty="0">
              <a:solidFill>
                <a:schemeClr val="tx1"/>
              </a:solidFill>
              <a:latin typeface="Liberation Sans" panose="020B0604020202020204" pitchFamily="34" charset="0"/>
            </a:endParaRPr>
          </a:p>
        </p:txBody>
      </p:sp>
      <p:sp>
        <p:nvSpPr>
          <p:cNvPr id="10" name="Line 4"/>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1" name="Rectangle 10"/>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CC0000"/>
                </a:solidFill>
                <a:latin typeface="Liberation Sans" panose="020B0604020202020204" pitchFamily="34" charset="0"/>
              </a:rPr>
              <a:t>Qualities of Useful Information</a:t>
            </a:r>
            <a:endParaRPr lang="en-US" altLang="en-US" sz="3200" dirty="0">
              <a:solidFill>
                <a:srgbClr val="CC0000"/>
              </a:solidFill>
              <a:latin typeface="Liberation Sans" panose="020B0604020202020204" pitchFamily="34" charset="0"/>
            </a:endParaRPr>
          </a:p>
        </p:txBody>
      </p:sp>
      <p:sp>
        <p:nvSpPr>
          <p:cNvPr id="7"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9</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1271194909"/>
      </p:ext>
    </p:extLst>
  </p:cSld>
  <p:clrMapOvr>
    <a:masterClrMapping/>
  </p:clrMapOvr>
  <p:transition>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ChangeArrowheads="1"/>
          </p:cNvSpPr>
          <p:nvPr/>
        </p:nvSpPr>
        <p:spPr bwMode="auto">
          <a:xfrm>
            <a:off x="609600" y="1295400"/>
            <a:ext cx="56007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r>
              <a:rPr lang="en-US" altLang="en-US" sz="2700" dirty="0">
                <a:solidFill>
                  <a:srgbClr val="006600"/>
                </a:solidFill>
                <a:latin typeface="Liberation Sans" panose="020B0604020202020204" pitchFamily="34" charset="0"/>
              </a:rPr>
              <a:t>ENHANCING QUALITIES</a:t>
            </a:r>
          </a:p>
        </p:txBody>
      </p:sp>
      <p:sp>
        <p:nvSpPr>
          <p:cNvPr id="67587" name="Rectangle 4"/>
          <p:cNvSpPr>
            <a:spLocks noChangeArrowheads="1"/>
          </p:cNvSpPr>
          <p:nvPr/>
        </p:nvSpPr>
        <p:spPr bwMode="auto">
          <a:xfrm>
            <a:off x="381000" y="2133600"/>
            <a:ext cx="2590800" cy="1646605"/>
          </a:xfrm>
          <a:prstGeom prst="rect">
            <a:avLst/>
          </a:prstGeom>
          <a:solidFill>
            <a:schemeClr val="bg1"/>
          </a:solidFill>
          <a:ln w="28575" cap="sq">
            <a:solidFill>
              <a:schemeClr val="tx1"/>
            </a:solidFill>
            <a:miter lim="800000"/>
            <a:headEnd type="none" w="sm" len="sm"/>
            <a:tailEnd type="none" w="sm" len="sm"/>
          </a:ln>
          <a:effectLst>
            <a:innerShdw blurRad="114300">
              <a:prstClr val="black"/>
            </a:innerShdw>
          </a:effectLst>
          <a:extLst/>
        </p:spPr>
        <p:txBody>
          <a:bodyPr lIns="137160" tIns="91440" rIns="137160" bIns="9144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r>
              <a:rPr lang="en-US" altLang="en-US" sz="1900" dirty="0">
                <a:solidFill>
                  <a:schemeClr val="tx1"/>
                </a:solidFill>
                <a:latin typeface="Liberation Sans" panose="020B0604020202020204" pitchFamily="34" charset="0"/>
              </a:rPr>
              <a:t>Comparability </a:t>
            </a:r>
            <a:r>
              <a:rPr lang="en-US" altLang="en-US" sz="1900" b="0" dirty="0">
                <a:solidFill>
                  <a:schemeClr val="tx1"/>
                </a:solidFill>
                <a:latin typeface="Liberation Sans" panose="020B0604020202020204" pitchFamily="34" charset="0"/>
              </a:rPr>
              <a:t>results when different companies use the same accounting principles.</a:t>
            </a:r>
          </a:p>
        </p:txBody>
      </p:sp>
      <p:sp>
        <p:nvSpPr>
          <p:cNvPr id="67588" name="Rectangle 5"/>
          <p:cNvSpPr>
            <a:spLocks noChangeArrowheads="1"/>
          </p:cNvSpPr>
          <p:nvPr/>
        </p:nvSpPr>
        <p:spPr bwMode="auto">
          <a:xfrm>
            <a:off x="1333500" y="4267200"/>
            <a:ext cx="2895600" cy="1646605"/>
          </a:xfrm>
          <a:prstGeom prst="rect">
            <a:avLst/>
          </a:prstGeom>
          <a:solidFill>
            <a:schemeClr val="bg1"/>
          </a:solidFill>
          <a:ln w="28575" cap="sq">
            <a:solidFill>
              <a:schemeClr val="tx1"/>
            </a:solidFill>
            <a:miter lim="800000"/>
            <a:headEnd type="none" w="sm" len="sm"/>
            <a:tailEnd type="none" w="sm" len="sm"/>
          </a:ln>
          <a:effectLst>
            <a:innerShdw blurRad="114300">
              <a:prstClr val="black"/>
            </a:innerShdw>
          </a:effectLst>
          <a:extLst/>
        </p:spPr>
        <p:txBody>
          <a:bodyPr lIns="137160" tIns="91440" rIns="137160" bIns="91440">
            <a:spAutoFit/>
          </a:bodyPr>
          <a:lstStyle/>
          <a:p>
            <a:pPr algn="ctr"/>
            <a:r>
              <a:rPr lang="en-US" altLang="en-US" sz="1900" dirty="0">
                <a:solidFill>
                  <a:schemeClr val="tx1"/>
                </a:solidFill>
                <a:latin typeface="Liberation Sans" panose="020B0604020202020204" pitchFamily="34" charset="0"/>
              </a:rPr>
              <a:t>Consistency</a:t>
            </a:r>
            <a:r>
              <a:rPr lang="en-US" altLang="en-US" sz="1900" b="0" dirty="0">
                <a:solidFill>
                  <a:schemeClr val="tx1"/>
                </a:solidFill>
                <a:latin typeface="Liberation Sans" panose="020B0604020202020204" pitchFamily="34" charset="0"/>
              </a:rPr>
              <a:t> means that a company uses the same accounting</a:t>
            </a:r>
          </a:p>
          <a:p>
            <a:pPr algn="ctr"/>
            <a:r>
              <a:rPr lang="en-US" altLang="en-US" sz="1900" b="0" dirty="0">
                <a:solidFill>
                  <a:schemeClr val="tx1"/>
                </a:solidFill>
                <a:latin typeface="Liberation Sans" panose="020B0604020202020204" pitchFamily="34" charset="0"/>
              </a:rPr>
              <a:t>principles and methods from year to year.</a:t>
            </a:r>
          </a:p>
        </p:txBody>
      </p:sp>
      <p:sp>
        <p:nvSpPr>
          <p:cNvPr id="67589" name="Rectangle 6"/>
          <p:cNvSpPr>
            <a:spLocks noChangeArrowheads="1"/>
          </p:cNvSpPr>
          <p:nvPr/>
        </p:nvSpPr>
        <p:spPr bwMode="auto">
          <a:xfrm>
            <a:off x="3200400" y="2133600"/>
            <a:ext cx="2743200" cy="1938992"/>
          </a:xfrm>
          <a:prstGeom prst="rect">
            <a:avLst/>
          </a:prstGeom>
          <a:solidFill>
            <a:schemeClr val="bg1"/>
          </a:solidFill>
          <a:ln w="28575" cap="sq">
            <a:solidFill>
              <a:schemeClr val="tx1"/>
            </a:solidFill>
            <a:miter lim="800000"/>
            <a:headEnd type="none" w="sm" len="sm"/>
            <a:tailEnd type="none" w="sm" len="sm"/>
          </a:ln>
          <a:effectLst>
            <a:innerShdw blurRad="114300">
              <a:prstClr val="black"/>
            </a:innerShdw>
          </a:effectLst>
          <a:extLst/>
        </p:spPr>
        <p:txBody>
          <a:bodyPr lIns="137160" tIns="91440" rIns="137160" bIns="91440">
            <a:spAutoFit/>
          </a:bodyPr>
          <a:lstStyle/>
          <a:p>
            <a:pPr algn="ctr"/>
            <a:r>
              <a:rPr lang="en-US" altLang="en-US" sz="1900" b="0" dirty="0">
                <a:solidFill>
                  <a:schemeClr val="tx1"/>
                </a:solidFill>
                <a:latin typeface="Liberation Sans" panose="020B0604020202020204" pitchFamily="34" charset="0"/>
              </a:rPr>
              <a:t>Information is </a:t>
            </a:r>
            <a:r>
              <a:rPr lang="en-US" altLang="en-US" sz="1900" dirty="0">
                <a:solidFill>
                  <a:schemeClr val="tx1"/>
                </a:solidFill>
                <a:latin typeface="Liberation Sans" panose="020B0604020202020204" pitchFamily="34" charset="0"/>
              </a:rPr>
              <a:t>verifiable</a:t>
            </a:r>
            <a:r>
              <a:rPr lang="en-US" altLang="en-US" sz="1900" b="0" dirty="0">
                <a:solidFill>
                  <a:schemeClr val="tx1"/>
                </a:solidFill>
                <a:latin typeface="Liberation Sans" panose="020B0604020202020204" pitchFamily="34" charset="0"/>
              </a:rPr>
              <a:t> if independent</a:t>
            </a:r>
          </a:p>
          <a:p>
            <a:pPr algn="ctr"/>
            <a:r>
              <a:rPr lang="en-US" altLang="en-US" sz="1900" b="0" dirty="0">
                <a:solidFill>
                  <a:schemeClr val="tx1"/>
                </a:solidFill>
                <a:latin typeface="Liberation Sans" panose="020B0604020202020204" pitchFamily="34" charset="0"/>
              </a:rPr>
              <a:t>observers, using the same methods, obtain similar results.</a:t>
            </a:r>
          </a:p>
        </p:txBody>
      </p:sp>
      <p:sp>
        <p:nvSpPr>
          <p:cNvPr id="67590" name="Rectangle 7"/>
          <p:cNvSpPr>
            <a:spLocks noChangeArrowheads="1"/>
          </p:cNvSpPr>
          <p:nvPr/>
        </p:nvSpPr>
        <p:spPr bwMode="auto">
          <a:xfrm>
            <a:off x="4533900" y="4495800"/>
            <a:ext cx="3162300" cy="1061829"/>
          </a:xfrm>
          <a:prstGeom prst="rect">
            <a:avLst/>
          </a:prstGeom>
          <a:solidFill>
            <a:schemeClr val="bg1"/>
          </a:solidFill>
          <a:ln w="28575" cap="sq">
            <a:solidFill>
              <a:schemeClr val="tx1"/>
            </a:solidFill>
            <a:miter lim="800000"/>
            <a:headEnd type="none" w="sm" len="sm"/>
            <a:tailEnd type="none" w="sm" len="sm"/>
          </a:ln>
          <a:effectLst>
            <a:innerShdw blurRad="114300">
              <a:prstClr val="black"/>
            </a:innerShdw>
          </a:effectLst>
          <a:extLst/>
        </p:spPr>
        <p:txBody>
          <a:bodyPr wrap="square" lIns="137160" tIns="91440" rIns="137160" bIns="91440">
            <a:spAutoFit/>
          </a:bodyPr>
          <a:lstStyle/>
          <a:p>
            <a:pPr algn="ctr"/>
            <a:r>
              <a:rPr lang="en-US" altLang="en-US" sz="1900" b="0" dirty="0">
                <a:solidFill>
                  <a:schemeClr val="tx1"/>
                </a:solidFill>
                <a:latin typeface="Liberation Sans" panose="020B0604020202020204" pitchFamily="34" charset="0"/>
              </a:rPr>
              <a:t>For accounting information to have relevance, it must be </a:t>
            </a:r>
            <a:r>
              <a:rPr lang="en-US" altLang="en-US" sz="1900" dirty="0">
                <a:solidFill>
                  <a:schemeClr val="tx1"/>
                </a:solidFill>
                <a:latin typeface="Liberation Sans" panose="020B0604020202020204" pitchFamily="34" charset="0"/>
              </a:rPr>
              <a:t>timely</a:t>
            </a:r>
            <a:r>
              <a:rPr lang="en-US" altLang="en-US" sz="1900" b="0" dirty="0">
                <a:solidFill>
                  <a:schemeClr val="tx1"/>
                </a:solidFill>
                <a:latin typeface="Liberation Sans" panose="020B0604020202020204" pitchFamily="34" charset="0"/>
              </a:rPr>
              <a:t>.</a:t>
            </a:r>
          </a:p>
        </p:txBody>
      </p:sp>
      <p:sp>
        <p:nvSpPr>
          <p:cNvPr id="67591" name="Rectangle 8"/>
          <p:cNvSpPr>
            <a:spLocks noChangeArrowheads="1"/>
          </p:cNvSpPr>
          <p:nvPr/>
        </p:nvSpPr>
        <p:spPr bwMode="auto">
          <a:xfrm>
            <a:off x="6172200" y="2133600"/>
            <a:ext cx="2667000" cy="1938992"/>
          </a:xfrm>
          <a:prstGeom prst="rect">
            <a:avLst/>
          </a:prstGeom>
          <a:solidFill>
            <a:schemeClr val="bg1"/>
          </a:solidFill>
          <a:ln w="28575" cap="sq">
            <a:solidFill>
              <a:schemeClr val="tx1"/>
            </a:solidFill>
            <a:miter lim="800000"/>
            <a:headEnd type="none" w="sm" len="sm"/>
            <a:tailEnd type="none" w="sm" len="sm"/>
          </a:ln>
          <a:effectLst>
            <a:innerShdw blurRad="114300">
              <a:prstClr val="black"/>
            </a:innerShdw>
          </a:effectLst>
          <a:extLst/>
        </p:spPr>
        <p:txBody>
          <a:bodyPr lIns="137160" tIns="91440" rIns="137160" bIns="91440">
            <a:spAutoFit/>
          </a:bodyPr>
          <a:lstStyle/>
          <a:p>
            <a:pPr algn="ctr"/>
            <a:r>
              <a:rPr lang="en-US" altLang="en-US" sz="1900" b="0" dirty="0">
                <a:solidFill>
                  <a:schemeClr val="tx1"/>
                </a:solidFill>
                <a:latin typeface="Liberation Sans" panose="020B0604020202020204" pitchFamily="34" charset="0"/>
              </a:rPr>
              <a:t>Information has the quality of </a:t>
            </a:r>
            <a:r>
              <a:rPr lang="en-US" altLang="en-US" sz="1900" dirty="0">
                <a:solidFill>
                  <a:schemeClr val="tx1"/>
                </a:solidFill>
                <a:latin typeface="Liberation Sans" panose="020B0604020202020204" pitchFamily="34" charset="0"/>
              </a:rPr>
              <a:t>understandability</a:t>
            </a:r>
          </a:p>
          <a:p>
            <a:pPr algn="ctr"/>
            <a:r>
              <a:rPr lang="en-US" altLang="en-US" sz="1900" b="0" dirty="0">
                <a:solidFill>
                  <a:schemeClr val="tx1"/>
                </a:solidFill>
                <a:latin typeface="Liberation Sans" panose="020B0604020202020204" pitchFamily="34" charset="0"/>
              </a:rPr>
              <a:t>if it is presented in a clear and concise fashion.</a:t>
            </a:r>
          </a:p>
        </p:txBody>
      </p:sp>
      <p:sp>
        <p:nvSpPr>
          <p:cNvPr id="14" name="Line 4"/>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5" name="Rectangle 14"/>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CC0000"/>
                </a:solidFill>
                <a:latin typeface="Liberation Sans" panose="020B0604020202020204" pitchFamily="34" charset="0"/>
              </a:rPr>
              <a:t>Qualities of Useful Information</a:t>
            </a:r>
            <a:endParaRPr lang="en-US" altLang="en-US" sz="3200" dirty="0">
              <a:solidFill>
                <a:srgbClr val="CC0000"/>
              </a:solidFill>
              <a:latin typeface="Liberation Sans" panose="020B0604020202020204" pitchFamily="34" charset="0"/>
            </a:endParaRPr>
          </a:p>
        </p:txBody>
      </p:sp>
      <p:sp>
        <p:nvSpPr>
          <p:cNvPr id="12"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9</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1759348310"/>
      </p:ext>
    </p:extLst>
  </p:cSld>
  <p:clrMapOvr>
    <a:masterClrMapping/>
  </p:clrMapOvr>
  <p:transition>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5029200" y="1692275"/>
            <a:ext cx="2743200" cy="1812925"/>
          </a:xfrm>
          <a:prstGeom prst="rect">
            <a:avLst/>
          </a:prstGeom>
          <a:noFill/>
          <a:ln w="19050" cap="sq">
            <a:solidFill>
              <a:schemeClr val="tx1"/>
            </a:solidFill>
            <a:miter lim="800000"/>
            <a:headEnd type="none" w="sm" len="sm"/>
            <a:tailEnd type="none" w="sm" len="sm"/>
          </a:ln>
          <a:effectLst>
            <a:innerShdw blurRad="114300">
              <a:prstClr val="black"/>
            </a:innerShdw>
          </a:effectLst>
          <a:extLst>
            <a:ext uri="{909E8E84-426E-40DD-AFC4-6F175D3DCCD1}">
              <a14:hiddenFill xmlns:a14="http://schemas.microsoft.com/office/drawing/2010/main">
                <a:solidFill>
                  <a:schemeClr val="accent1"/>
                </a:solidFill>
              </a14:hiddenFill>
            </a:ext>
          </a:extLst>
        </p:spPr>
      </p:pic>
      <p:sp>
        <p:nvSpPr>
          <p:cNvPr id="68612" name="Rectangle 6"/>
          <p:cNvSpPr>
            <a:spLocks noChangeArrowheads="1"/>
          </p:cNvSpPr>
          <p:nvPr/>
        </p:nvSpPr>
        <p:spPr bwMode="auto">
          <a:xfrm>
            <a:off x="1371600" y="3962400"/>
            <a:ext cx="251460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r>
              <a:rPr lang="en-US" altLang="en-US" sz="2100" dirty="0">
                <a:solidFill>
                  <a:schemeClr val="tx1"/>
                </a:solidFill>
                <a:latin typeface="Liberation Sans" panose="020B0604020202020204" pitchFamily="34" charset="0"/>
              </a:rPr>
              <a:t>Monetary Unit</a:t>
            </a:r>
          </a:p>
        </p:txBody>
      </p:sp>
      <p:sp>
        <p:nvSpPr>
          <p:cNvPr id="191495" name="AutoShape 7"/>
          <p:cNvSpPr>
            <a:spLocks noChangeArrowheads="1"/>
          </p:cNvSpPr>
          <p:nvPr/>
        </p:nvSpPr>
        <p:spPr bwMode="auto">
          <a:xfrm rot="10800000">
            <a:off x="2514600" y="3581400"/>
            <a:ext cx="152400" cy="304800"/>
          </a:xfrm>
          <a:prstGeom prst="upArrow">
            <a:avLst>
              <a:gd name="adj1" fmla="val 50000"/>
              <a:gd name="adj2" fmla="val 50000"/>
            </a:avLst>
          </a:prstGeom>
          <a:solidFill>
            <a:srgbClr val="80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sp>
        <p:nvSpPr>
          <p:cNvPr id="68614" name="Rectangle 8"/>
          <p:cNvSpPr>
            <a:spLocks noChangeArrowheads="1"/>
          </p:cNvSpPr>
          <p:nvPr/>
        </p:nvSpPr>
        <p:spPr bwMode="auto">
          <a:xfrm>
            <a:off x="5105400" y="3962400"/>
            <a:ext cx="251460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100" dirty="0">
                <a:solidFill>
                  <a:schemeClr val="tx1"/>
                </a:solidFill>
                <a:latin typeface="Liberation Sans" panose="020B0604020202020204" pitchFamily="34" charset="0"/>
              </a:rPr>
              <a:t>Economic Entity</a:t>
            </a:r>
          </a:p>
        </p:txBody>
      </p:sp>
      <p:sp>
        <p:nvSpPr>
          <p:cNvPr id="68615" name="Text Box 9"/>
          <p:cNvSpPr txBox="1">
            <a:spLocks noChangeArrowheads="1"/>
          </p:cNvSpPr>
          <p:nvPr/>
        </p:nvSpPr>
        <p:spPr bwMode="auto">
          <a:xfrm>
            <a:off x="1143000" y="5906869"/>
            <a:ext cx="1905000" cy="646331"/>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cap="sq"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r>
              <a:rPr lang="en-US" sz="1200" dirty="0">
                <a:solidFill>
                  <a:schemeClr val="tx1"/>
                </a:solidFill>
                <a:latin typeface="Liberation Sans" panose="020B0604020202020204" pitchFamily="34" charset="0"/>
              </a:rPr>
              <a:t>Illustration 3B-2</a:t>
            </a:r>
          </a:p>
          <a:p>
            <a:r>
              <a:rPr lang="en-US" sz="1200" b="0" dirty="0">
                <a:solidFill>
                  <a:schemeClr val="tx1"/>
                </a:solidFill>
                <a:latin typeface="Liberation Sans" panose="020B0604020202020204" pitchFamily="34" charset="0"/>
              </a:rPr>
              <a:t>Key assumptions in </a:t>
            </a:r>
            <a:r>
              <a:rPr lang="en-US" sz="1200" b="0" dirty="0" smtClean="0">
                <a:solidFill>
                  <a:schemeClr val="tx1"/>
                </a:solidFill>
                <a:latin typeface="Liberation Sans" panose="020B0604020202020204" pitchFamily="34" charset="0"/>
              </a:rPr>
              <a:t>financial reporting</a:t>
            </a:r>
            <a:endParaRPr lang="en-US" altLang="en-US" sz="1200" dirty="0">
              <a:solidFill>
                <a:schemeClr val="tx1"/>
              </a:solidFill>
              <a:latin typeface="Liberation Sans" panose="020B0604020202020204" pitchFamily="34" charset="0"/>
            </a:endParaRPr>
          </a:p>
        </p:txBody>
      </p:sp>
      <p:sp>
        <p:nvSpPr>
          <p:cNvPr id="191498" name="Rectangle 10"/>
          <p:cNvSpPr>
            <a:spLocks noChangeArrowheads="1"/>
          </p:cNvSpPr>
          <p:nvPr/>
        </p:nvSpPr>
        <p:spPr bwMode="auto">
          <a:xfrm>
            <a:off x="914400" y="4359275"/>
            <a:ext cx="3352800" cy="135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lnSpc>
                <a:spcPct val="115000"/>
              </a:lnSpc>
            </a:pPr>
            <a:r>
              <a:rPr lang="en-US" altLang="en-US" sz="1800" b="0" dirty="0">
                <a:solidFill>
                  <a:schemeClr val="tx1"/>
                </a:solidFill>
                <a:latin typeface="Liberation Sans" panose="020B0604020202020204" pitchFamily="34" charset="0"/>
              </a:rPr>
              <a:t>Requires that only those things that can be expressed in money are included in the accounting records.</a:t>
            </a:r>
          </a:p>
        </p:txBody>
      </p:sp>
      <p:sp>
        <p:nvSpPr>
          <p:cNvPr id="191499" name="Rectangle 11"/>
          <p:cNvSpPr>
            <a:spLocks noChangeArrowheads="1"/>
          </p:cNvSpPr>
          <p:nvPr/>
        </p:nvSpPr>
        <p:spPr bwMode="auto">
          <a:xfrm>
            <a:off x="4800600" y="4352862"/>
            <a:ext cx="3276600" cy="1039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lnSpc>
                <a:spcPct val="115000"/>
              </a:lnSpc>
            </a:pPr>
            <a:r>
              <a:rPr lang="en-US" altLang="en-US" sz="1800" b="0" dirty="0">
                <a:solidFill>
                  <a:schemeClr val="tx1"/>
                </a:solidFill>
                <a:latin typeface="Liberation Sans" panose="020B0604020202020204" pitchFamily="34" charset="0"/>
              </a:rPr>
              <a:t>States that every economic entity can be separately identified and accounted for.</a:t>
            </a:r>
          </a:p>
        </p:txBody>
      </p:sp>
      <p:pic>
        <p:nvPicPr>
          <p:cNvPr id="68618" name="Picture 13"/>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1219200" y="1785938"/>
            <a:ext cx="2743200" cy="1719262"/>
          </a:xfrm>
          <a:prstGeom prst="rect">
            <a:avLst/>
          </a:prstGeom>
          <a:noFill/>
          <a:ln w="19050" cap="sq">
            <a:solidFill>
              <a:schemeClr val="tx1"/>
            </a:solidFill>
            <a:miter lim="800000"/>
            <a:headEnd type="none" w="sm" len="sm"/>
            <a:tailEnd type="none" w="sm" len="sm"/>
          </a:ln>
          <a:effectLst>
            <a:innerShdw blurRad="114300">
              <a:prstClr val="black"/>
            </a:innerShdw>
          </a:effectLst>
          <a:extLst>
            <a:ext uri="{909E8E84-426E-40DD-AFC4-6F175D3DCCD1}">
              <a14:hiddenFill xmlns:a14="http://schemas.microsoft.com/office/drawing/2010/main">
                <a:solidFill>
                  <a:schemeClr val="accent1"/>
                </a:solidFill>
              </a14:hiddenFill>
            </a:ext>
          </a:extLst>
        </p:spPr>
      </p:pic>
      <p:sp>
        <p:nvSpPr>
          <p:cNvPr id="191502" name="AutoShape 14"/>
          <p:cNvSpPr>
            <a:spLocks noChangeArrowheads="1"/>
          </p:cNvSpPr>
          <p:nvPr/>
        </p:nvSpPr>
        <p:spPr bwMode="auto">
          <a:xfrm rot="10800000">
            <a:off x="6324600" y="3581400"/>
            <a:ext cx="152400" cy="304800"/>
          </a:xfrm>
          <a:prstGeom prst="upArrow">
            <a:avLst>
              <a:gd name="adj1" fmla="val 50000"/>
              <a:gd name="adj2" fmla="val 50000"/>
            </a:avLst>
          </a:prstGeom>
          <a:solidFill>
            <a:srgbClr val="80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sp>
        <p:nvSpPr>
          <p:cNvPr id="17" name="Line 4"/>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8" name="Rectangle 1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CC0000"/>
                </a:solidFill>
                <a:latin typeface="Liberation Sans" panose="020B0604020202020204" pitchFamily="34" charset="0"/>
              </a:rPr>
              <a:t>Assumptions in Financial Reporting</a:t>
            </a:r>
            <a:endParaRPr lang="en-US" altLang="en-US" sz="3200" dirty="0">
              <a:solidFill>
                <a:srgbClr val="CC0000"/>
              </a:solidFill>
              <a:latin typeface="Liberation Sans" panose="020B0604020202020204" pitchFamily="34" charset="0"/>
            </a:endParaRPr>
          </a:p>
        </p:txBody>
      </p:sp>
      <p:sp>
        <p:nvSpPr>
          <p:cNvPr id="15"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9</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36368063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1498"/>
                                        </p:tgtEl>
                                        <p:attrNameLst>
                                          <p:attrName>style.visibility</p:attrName>
                                        </p:attrNameLst>
                                      </p:cBhvr>
                                      <p:to>
                                        <p:strVal val="visible"/>
                                      </p:to>
                                    </p:set>
                                    <p:animEffect transition="in" filter="wipe(up)">
                                      <p:cBhvr>
                                        <p:cTn id="7" dur="500"/>
                                        <p:tgtEl>
                                          <p:spTgt spid="1914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91499"/>
                                        </p:tgtEl>
                                        <p:attrNameLst>
                                          <p:attrName>style.visibility</p:attrName>
                                        </p:attrNameLst>
                                      </p:cBhvr>
                                      <p:to>
                                        <p:strVal val="visible"/>
                                      </p:to>
                                    </p:set>
                                    <p:animEffect transition="in" filter="wipe(up)">
                                      <p:cBhvr>
                                        <p:cTn id="12" dur="500"/>
                                        <p:tgtEl>
                                          <p:spTgt spid="191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8" grpId="0"/>
      <p:bldP spid="19149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41" name="AutoShape 5"/>
          <p:cNvSpPr>
            <a:spLocks noChangeArrowheads="1"/>
          </p:cNvSpPr>
          <p:nvPr/>
        </p:nvSpPr>
        <p:spPr bwMode="auto">
          <a:xfrm rot="10800000">
            <a:off x="2514600" y="3352800"/>
            <a:ext cx="152400" cy="304800"/>
          </a:xfrm>
          <a:prstGeom prst="upArrow">
            <a:avLst>
              <a:gd name="adj1" fmla="val 50000"/>
              <a:gd name="adj2" fmla="val 50000"/>
            </a:avLst>
          </a:prstGeom>
          <a:solidFill>
            <a:srgbClr val="80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sp>
        <p:nvSpPr>
          <p:cNvPr id="193544" name="AutoShape 8"/>
          <p:cNvSpPr>
            <a:spLocks noChangeArrowheads="1"/>
          </p:cNvSpPr>
          <p:nvPr/>
        </p:nvSpPr>
        <p:spPr bwMode="auto">
          <a:xfrm rot="10800000">
            <a:off x="6324600" y="3352800"/>
            <a:ext cx="152400" cy="304800"/>
          </a:xfrm>
          <a:prstGeom prst="upArrow">
            <a:avLst>
              <a:gd name="adj1" fmla="val 50000"/>
              <a:gd name="adj2" fmla="val 50000"/>
            </a:avLst>
          </a:prstGeom>
          <a:solidFill>
            <a:srgbClr val="80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pic>
        <p:nvPicPr>
          <p:cNvPr id="69637" name="Picture 9"/>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5029200" y="1746250"/>
            <a:ext cx="2743200" cy="1454150"/>
          </a:xfrm>
          <a:prstGeom prst="rect">
            <a:avLst/>
          </a:prstGeom>
          <a:noFill/>
          <a:ln w="19050" cap="sq">
            <a:solidFill>
              <a:schemeClr val="tx1"/>
            </a:solidFill>
            <a:miter lim="800000"/>
            <a:headEnd type="none" w="sm" len="sm"/>
            <a:tailEnd type="none" w="sm" len="sm"/>
          </a:ln>
          <a:effectLst>
            <a:innerShdw blurRad="114300">
              <a:prstClr val="black"/>
            </a:innerShdw>
          </a:effectLst>
          <a:extLst>
            <a:ext uri="{909E8E84-426E-40DD-AFC4-6F175D3DCCD1}">
              <a14:hiddenFill xmlns:a14="http://schemas.microsoft.com/office/drawing/2010/main">
                <a:solidFill>
                  <a:schemeClr val="accent1"/>
                </a:solidFill>
              </a14:hiddenFill>
            </a:ext>
          </a:extLst>
        </p:spPr>
      </p:pic>
      <p:sp>
        <p:nvSpPr>
          <p:cNvPr id="69638" name="Rectangle 10"/>
          <p:cNvSpPr>
            <a:spLocks noChangeArrowheads="1"/>
          </p:cNvSpPr>
          <p:nvPr/>
        </p:nvSpPr>
        <p:spPr bwMode="auto">
          <a:xfrm>
            <a:off x="4876800" y="3683000"/>
            <a:ext cx="304800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100" dirty="0">
                <a:solidFill>
                  <a:schemeClr val="tx1"/>
                </a:solidFill>
                <a:latin typeface="Liberation Sans" panose="020B0604020202020204" pitchFamily="34" charset="0"/>
              </a:rPr>
              <a:t>Going Concern</a:t>
            </a:r>
          </a:p>
        </p:txBody>
      </p:sp>
      <p:sp>
        <p:nvSpPr>
          <p:cNvPr id="193547" name="Rectangle 11"/>
          <p:cNvSpPr>
            <a:spLocks noChangeArrowheads="1"/>
          </p:cNvSpPr>
          <p:nvPr/>
        </p:nvSpPr>
        <p:spPr bwMode="auto">
          <a:xfrm>
            <a:off x="4953000" y="4067175"/>
            <a:ext cx="2971800" cy="103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lnSpc>
                <a:spcPct val="115000"/>
              </a:lnSpc>
            </a:pPr>
            <a:r>
              <a:rPr lang="en-US" altLang="en-US" sz="1800" b="0" dirty="0">
                <a:solidFill>
                  <a:schemeClr val="tx1"/>
                </a:solidFill>
                <a:latin typeface="Liberation Sans" panose="020B0604020202020204" pitchFamily="34" charset="0"/>
              </a:rPr>
              <a:t>The business will remain in operation for the foreseeable future.</a:t>
            </a:r>
          </a:p>
        </p:txBody>
      </p:sp>
      <p:sp>
        <p:nvSpPr>
          <p:cNvPr id="69640" name="Rectangle 12"/>
          <p:cNvSpPr>
            <a:spLocks noChangeArrowheads="1"/>
          </p:cNvSpPr>
          <p:nvPr/>
        </p:nvSpPr>
        <p:spPr bwMode="auto">
          <a:xfrm>
            <a:off x="1371600" y="3698875"/>
            <a:ext cx="251460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100" dirty="0">
                <a:solidFill>
                  <a:schemeClr val="tx1"/>
                </a:solidFill>
                <a:latin typeface="Liberation Sans" panose="020B0604020202020204" pitchFamily="34" charset="0"/>
              </a:rPr>
              <a:t>Time Period</a:t>
            </a:r>
          </a:p>
        </p:txBody>
      </p:sp>
      <p:sp>
        <p:nvSpPr>
          <p:cNvPr id="193549" name="Rectangle 13"/>
          <p:cNvSpPr>
            <a:spLocks noChangeArrowheads="1"/>
          </p:cNvSpPr>
          <p:nvPr/>
        </p:nvSpPr>
        <p:spPr bwMode="auto">
          <a:xfrm>
            <a:off x="990600" y="4114800"/>
            <a:ext cx="3276600" cy="103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lnSpc>
                <a:spcPct val="115000"/>
              </a:lnSpc>
            </a:pPr>
            <a:r>
              <a:rPr lang="en-US" altLang="en-US" sz="1800" b="0" dirty="0">
                <a:solidFill>
                  <a:schemeClr val="tx1"/>
                </a:solidFill>
                <a:latin typeface="Liberation Sans" panose="020B0604020202020204" pitchFamily="34" charset="0"/>
              </a:rPr>
              <a:t>States that the life of a business can be divided into artificial time periods.</a:t>
            </a:r>
          </a:p>
        </p:txBody>
      </p:sp>
      <p:pic>
        <p:nvPicPr>
          <p:cNvPr id="69642" name="Picture 14"/>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1219200" y="1676400"/>
            <a:ext cx="2743200" cy="1520825"/>
          </a:xfrm>
          <a:prstGeom prst="rect">
            <a:avLst/>
          </a:prstGeom>
          <a:noFill/>
          <a:ln w="19050" cap="sq">
            <a:solidFill>
              <a:schemeClr val="tx1"/>
            </a:solidFill>
            <a:miter lim="800000"/>
            <a:headEnd type="none" w="sm" len="sm"/>
            <a:tailEnd type="none" w="sm" len="sm"/>
          </a:ln>
          <a:effectLst>
            <a:innerShdw blurRad="114300">
              <a:prstClr val="black"/>
            </a:innerShdw>
          </a:effectLst>
          <a:extLst>
            <a:ext uri="{909E8E84-426E-40DD-AFC4-6F175D3DCCD1}">
              <a14:hiddenFill xmlns:a14="http://schemas.microsoft.com/office/drawing/2010/main">
                <a:solidFill>
                  <a:schemeClr val="accent1"/>
                </a:solidFill>
              </a14:hiddenFill>
            </a:ext>
          </a:extLst>
        </p:spPr>
      </p:pic>
      <p:sp>
        <p:nvSpPr>
          <p:cNvPr id="17" name="Line 4"/>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8" name="Rectangle 1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Assumptions in Financial Reporting</a:t>
            </a:r>
            <a:endParaRPr lang="en-US" altLang="en-US" sz="3200" dirty="0">
              <a:solidFill>
                <a:schemeClr val="tx2">
                  <a:lumMod val="75000"/>
                </a:schemeClr>
              </a:solidFill>
              <a:latin typeface="Liberation Sans" panose="020B0604020202020204" pitchFamily="34" charset="0"/>
            </a:endParaRPr>
          </a:p>
        </p:txBody>
      </p:sp>
      <p:sp>
        <p:nvSpPr>
          <p:cNvPr id="16" name="Text Box 9"/>
          <p:cNvSpPr txBox="1">
            <a:spLocks noChangeArrowheads="1"/>
          </p:cNvSpPr>
          <p:nvPr/>
        </p:nvSpPr>
        <p:spPr bwMode="auto">
          <a:xfrm>
            <a:off x="1143000" y="5906869"/>
            <a:ext cx="1905000" cy="646331"/>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cap="sq"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r>
              <a:rPr lang="en-US" sz="1200" dirty="0">
                <a:solidFill>
                  <a:schemeClr val="tx1"/>
                </a:solidFill>
                <a:latin typeface="Liberation Sans" panose="020B0604020202020204" pitchFamily="34" charset="0"/>
              </a:rPr>
              <a:t>Illustration 3B-2</a:t>
            </a:r>
          </a:p>
          <a:p>
            <a:r>
              <a:rPr lang="en-US" sz="1200" b="0" dirty="0">
                <a:solidFill>
                  <a:schemeClr val="tx1"/>
                </a:solidFill>
                <a:latin typeface="Liberation Sans" panose="020B0604020202020204" pitchFamily="34" charset="0"/>
              </a:rPr>
              <a:t>Key assumptions in </a:t>
            </a:r>
            <a:r>
              <a:rPr lang="en-US" sz="1200" b="0" dirty="0" smtClean="0">
                <a:solidFill>
                  <a:schemeClr val="tx1"/>
                </a:solidFill>
                <a:latin typeface="Liberation Sans" panose="020B0604020202020204" pitchFamily="34" charset="0"/>
              </a:rPr>
              <a:t>financial reporting</a:t>
            </a:r>
            <a:endParaRPr lang="en-US" altLang="en-US" sz="1200" dirty="0">
              <a:solidFill>
                <a:schemeClr val="tx1"/>
              </a:solidFill>
              <a:latin typeface="Liberation Sans" panose="020B0604020202020204" pitchFamily="34" charset="0"/>
            </a:endParaRPr>
          </a:p>
        </p:txBody>
      </p:sp>
      <p:sp>
        <p:nvSpPr>
          <p:cNvPr id="20"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9</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158391876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3549"/>
                                        </p:tgtEl>
                                        <p:attrNameLst>
                                          <p:attrName>style.visibility</p:attrName>
                                        </p:attrNameLst>
                                      </p:cBhvr>
                                      <p:to>
                                        <p:strVal val="visible"/>
                                      </p:to>
                                    </p:set>
                                    <p:animEffect transition="in" filter="wipe(up)">
                                      <p:cBhvr>
                                        <p:cTn id="7" dur="500"/>
                                        <p:tgtEl>
                                          <p:spTgt spid="1935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93547"/>
                                        </p:tgtEl>
                                        <p:attrNameLst>
                                          <p:attrName>style.visibility</p:attrName>
                                        </p:attrNameLst>
                                      </p:cBhvr>
                                      <p:to>
                                        <p:strVal val="visible"/>
                                      </p:to>
                                    </p:set>
                                    <p:animEffect transition="in" filter="wipe(up)">
                                      <p:cBhvr>
                                        <p:cTn id="12" dur="500"/>
                                        <p:tgtEl>
                                          <p:spTgt spid="193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47" grpId="0"/>
      <p:bldP spid="19354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5"/>
          <p:cNvSpPr>
            <a:spLocks noChangeArrowheads="1"/>
          </p:cNvSpPr>
          <p:nvPr/>
        </p:nvSpPr>
        <p:spPr bwMode="auto">
          <a:xfrm>
            <a:off x="1066800" y="1295400"/>
            <a:ext cx="43434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r>
              <a:rPr lang="en-US" altLang="en-US" sz="2200" dirty="0">
                <a:solidFill>
                  <a:schemeClr val="tx1"/>
                </a:solidFill>
                <a:latin typeface="Liberation Sans" panose="020B0604020202020204" pitchFamily="34" charset="0"/>
              </a:rPr>
              <a:t>MEASUREMENT PRINCIPLES</a:t>
            </a:r>
          </a:p>
        </p:txBody>
      </p:sp>
      <p:sp>
        <p:nvSpPr>
          <p:cNvPr id="70660" name="Rectangle 6"/>
          <p:cNvSpPr>
            <a:spLocks noChangeArrowheads="1"/>
          </p:cNvSpPr>
          <p:nvPr/>
        </p:nvSpPr>
        <p:spPr bwMode="auto">
          <a:xfrm>
            <a:off x="685800" y="2043113"/>
            <a:ext cx="2362200" cy="446276"/>
          </a:xfrm>
          <a:prstGeom prst="rect">
            <a:avLst/>
          </a:prstGeom>
          <a:solidFill>
            <a:srgbClr val="FFFFCC"/>
          </a:solidFill>
          <a:ln w="19050" cap="sq">
            <a:solidFill>
              <a:schemeClr val="tx1"/>
            </a:solidFill>
            <a:miter lim="800000"/>
            <a:headEnd type="none" w="sm" len="sm"/>
            <a:tailEnd type="none" w="sm" len="sm"/>
          </a:ln>
          <a:effectLs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lnSpc>
                <a:spcPct val="115000"/>
              </a:lnSpc>
            </a:pPr>
            <a:r>
              <a:rPr lang="en-US" altLang="en-US" sz="2100" dirty="0" smtClean="0">
                <a:solidFill>
                  <a:schemeClr val="tx1"/>
                </a:solidFill>
                <a:latin typeface="Liberation Sans" panose="020B0604020202020204" pitchFamily="34" charset="0"/>
              </a:rPr>
              <a:t>Historical Cost</a:t>
            </a:r>
            <a:endParaRPr lang="en-US" altLang="en-US" sz="2100" b="0" dirty="0">
              <a:solidFill>
                <a:schemeClr val="tx1"/>
              </a:solidFill>
              <a:latin typeface="Liberation Sans" panose="020B0604020202020204" pitchFamily="34" charset="0"/>
            </a:endParaRPr>
          </a:p>
        </p:txBody>
      </p:sp>
      <p:sp>
        <p:nvSpPr>
          <p:cNvPr id="70661" name="Rectangle 7"/>
          <p:cNvSpPr>
            <a:spLocks noChangeArrowheads="1"/>
          </p:cNvSpPr>
          <p:nvPr/>
        </p:nvSpPr>
        <p:spPr bwMode="auto">
          <a:xfrm>
            <a:off x="3429000" y="2043113"/>
            <a:ext cx="2362200" cy="432362"/>
          </a:xfrm>
          <a:prstGeom prst="rect">
            <a:avLst/>
          </a:prstGeom>
          <a:solidFill>
            <a:srgbClr val="FFFFCC"/>
          </a:solidFill>
          <a:ln w="19050" cap="sq">
            <a:solidFill>
              <a:schemeClr val="tx1"/>
            </a:solidFill>
            <a:miter lim="800000"/>
            <a:headEnd type="none" w="sm" len="sm"/>
            <a:tailEnd type="none" w="sm" len="sm"/>
          </a:ln>
          <a:effectLst/>
          <a:extLst/>
        </p:spPr>
        <p:txBody>
          <a:bodyPr>
            <a:spAutoFit/>
          </a:bodyPr>
          <a:lstStyle/>
          <a:p>
            <a:pPr algn="ctr">
              <a:lnSpc>
                <a:spcPct val="115000"/>
              </a:lnSpc>
            </a:pPr>
            <a:r>
              <a:rPr lang="en-US" altLang="en-US" sz="2100" dirty="0" smtClean="0">
                <a:solidFill>
                  <a:schemeClr val="tx1"/>
                </a:solidFill>
                <a:latin typeface="Liberation Sans" panose="020B0604020202020204" pitchFamily="34" charset="0"/>
              </a:rPr>
              <a:t>Fair Value</a:t>
            </a:r>
            <a:endParaRPr lang="en-US" altLang="en-US" sz="2100" dirty="0">
              <a:solidFill>
                <a:schemeClr val="tx1"/>
              </a:solidFill>
              <a:latin typeface="Liberation Sans" panose="020B0604020202020204" pitchFamily="34" charset="0"/>
            </a:endParaRPr>
          </a:p>
        </p:txBody>
      </p:sp>
      <p:sp>
        <p:nvSpPr>
          <p:cNvPr id="195593" name="Rectangle 9"/>
          <p:cNvSpPr>
            <a:spLocks noChangeArrowheads="1"/>
          </p:cNvSpPr>
          <p:nvPr/>
        </p:nvSpPr>
        <p:spPr bwMode="auto">
          <a:xfrm>
            <a:off x="685800" y="2514600"/>
            <a:ext cx="2362200" cy="184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rgbClr val="8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lnSpc>
                <a:spcPct val="115000"/>
              </a:lnSpc>
            </a:pPr>
            <a:r>
              <a:rPr lang="en-US" altLang="en-US" sz="2000" b="0" dirty="0">
                <a:solidFill>
                  <a:schemeClr val="tx1"/>
                </a:solidFill>
                <a:latin typeface="Liberation Sans" panose="020B0604020202020204" pitchFamily="34" charset="0"/>
              </a:rPr>
              <a:t>Or cost principle, dictates that companies record assets at their cost.</a:t>
            </a:r>
          </a:p>
        </p:txBody>
      </p:sp>
      <p:sp>
        <p:nvSpPr>
          <p:cNvPr id="195594" name="Rectangle 10"/>
          <p:cNvSpPr>
            <a:spLocks noChangeArrowheads="1"/>
          </p:cNvSpPr>
          <p:nvPr/>
        </p:nvSpPr>
        <p:spPr bwMode="auto">
          <a:xfrm>
            <a:off x="3429000" y="2514600"/>
            <a:ext cx="2362200" cy="289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lgn="ctr">
                <a:solidFill>
                  <a:srgbClr val="8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lnSpc>
                <a:spcPct val="115000"/>
              </a:lnSpc>
            </a:pPr>
            <a:r>
              <a:rPr lang="en-US" altLang="en-US" sz="2000" b="0" dirty="0">
                <a:solidFill>
                  <a:schemeClr val="tx1"/>
                </a:solidFill>
                <a:latin typeface="Liberation Sans" panose="020B0604020202020204" pitchFamily="34" charset="0"/>
              </a:rPr>
              <a:t>Indicates that assets and liabilities should be reported at fair value (the price received to sell an asset or settle</a:t>
            </a:r>
          </a:p>
          <a:p>
            <a:pPr algn="ctr">
              <a:lnSpc>
                <a:spcPct val="115000"/>
              </a:lnSpc>
            </a:pPr>
            <a:r>
              <a:rPr lang="en-US" altLang="en-US" sz="2000" b="0" dirty="0">
                <a:solidFill>
                  <a:schemeClr val="tx1"/>
                </a:solidFill>
                <a:latin typeface="Liberation Sans" panose="020B0604020202020204" pitchFamily="34" charset="0"/>
              </a:rPr>
              <a:t>a liability). </a:t>
            </a:r>
          </a:p>
        </p:txBody>
      </p:sp>
      <p:sp>
        <p:nvSpPr>
          <p:cNvPr id="195596" name="Rectangle 12"/>
          <p:cNvSpPr>
            <a:spLocks noChangeArrowheads="1"/>
          </p:cNvSpPr>
          <p:nvPr/>
        </p:nvSpPr>
        <p:spPr bwMode="auto">
          <a:xfrm>
            <a:off x="609600" y="1981200"/>
            <a:ext cx="2514600" cy="3505200"/>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95597" name="Rectangle 13"/>
          <p:cNvSpPr>
            <a:spLocks noChangeArrowheads="1"/>
          </p:cNvSpPr>
          <p:nvPr/>
        </p:nvSpPr>
        <p:spPr bwMode="auto">
          <a:xfrm>
            <a:off x="3352800" y="1981200"/>
            <a:ext cx="2514600" cy="3505200"/>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95599" name="Line 15"/>
          <p:cNvSpPr>
            <a:spLocks noChangeShapeType="1"/>
          </p:cNvSpPr>
          <p:nvPr/>
        </p:nvSpPr>
        <p:spPr bwMode="auto">
          <a:xfrm>
            <a:off x="609600" y="1814513"/>
            <a:ext cx="5257800"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6" name="Line 4"/>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7" name="Rectangle 16"/>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CC0000"/>
                </a:solidFill>
                <a:latin typeface="Liberation Sans" panose="020B0604020202020204" pitchFamily="34" charset="0"/>
              </a:rPr>
              <a:t>Principles of Financial Reporting</a:t>
            </a:r>
            <a:endParaRPr lang="en-US" altLang="en-US" sz="3200" dirty="0">
              <a:solidFill>
                <a:srgbClr val="CC0000"/>
              </a:solidFill>
              <a:latin typeface="Liberation Sans" panose="020B0604020202020204" pitchFamily="34" charset="0"/>
            </a:endParaRPr>
          </a:p>
        </p:txBody>
      </p:sp>
      <p:sp>
        <p:nvSpPr>
          <p:cNvPr id="14"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9</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132163441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5593"/>
                                        </p:tgtEl>
                                        <p:attrNameLst>
                                          <p:attrName>style.visibility</p:attrName>
                                        </p:attrNameLst>
                                      </p:cBhvr>
                                      <p:to>
                                        <p:strVal val="visible"/>
                                      </p:to>
                                    </p:set>
                                    <p:animEffect transition="in" filter="wipe(up)">
                                      <p:cBhvr>
                                        <p:cTn id="7" dur="500"/>
                                        <p:tgtEl>
                                          <p:spTgt spid="1955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95594"/>
                                        </p:tgtEl>
                                        <p:attrNameLst>
                                          <p:attrName>style.visibility</p:attrName>
                                        </p:attrNameLst>
                                      </p:cBhvr>
                                      <p:to>
                                        <p:strVal val="visible"/>
                                      </p:to>
                                    </p:set>
                                    <p:animEffect transition="in" filter="wipe(up)">
                                      <p:cBhvr>
                                        <p:cTn id="12" dur="500"/>
                                        <p:tgtEl>
                                          <p:spTgt spid="195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93" grpId="0"/>
      <p:bldP spid="19559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4"/>
          <p:cNvSpPr>
            <a:spLocks noChangeArrowheads="1"/>
          </p:cNvSpPr>
          <p:nvPr/>
        </p:nvSpPr>
        <p:spPr bwMode="auto">
          <a:xfrm>
            <a:off x="685800" y="1524000"/>
            <a:ext cx="2362200" cy="1207254"/>
          </a:xfrm>
          <a:prstGeom prst="rect">
            <a:avLst/>
          </a:prstGeom>
          <a:solidFill>
            <a:srgbClr val="FFFFCC"/>
          </a:solidFill>
          <a:ln w="19050" cap="sq">
            <a:solidFill>
              <a:schemeClr val="tx1"/>
            </a:solidFill>
            <a:miter lim="800000"/>
            <a:headEnd type="none" w="sm" len="sm"/>
            <a:tailEnd type="none" w="sm" len="sm"/>
          </a:ln>
          <a:effectLst/>
          <a:extLst/>
        </p:spPr>
        <p:txBody>
          <a:bodyPr>
            <a:spAutoFit/>
          </a:bodyPr>
          <a:lstStyle/>
          <a:p>
            <a:pPr algn="ctr">
              <a:lnSpc>
                <a:spcPct val="115000"/>
              </a:lnSpc>
            </a:pPr>
            <a:r>
              <a:rPr lang="en-US" altLang="en-US" sz="2100" dirty="0" smtClean="0">
                <a:solidFill>
                  <a:srgbClr val="006600"/>
                </a:solidFill>
                <a:latin typeface="Liberation Sans" panose="020B0604020202020204" pitchFamily="34" charset="0"/>
              </a:rPr>
              <a:t>REVENUE RECOGNITION PRINCIPLE</a:t>
            </a:r>
            <a:endParaRPr lang="en-US" altLang="en-US" sz="2100" dirty="0">
              <a:solidFill>
                <a:srgbClr val="006600"/>
              </a:solidFill>
              <a:latin typeface="Liberation Sans" panose="020B0604020202020204" pitchFamily="34" charset="0"/>
            </a:endParaRPr>
          </a:p>
        </p:txBody>
      </p:sp>
      <p:sp>
        <p:nvSpPr>
          <p:cNvPr id="207879" name="Rectangle 7"/>
          <p:cNvSpPr>
            <a:spLocks noChangeArrowheads="1"/>
          </p:cNvSpPr>
          <p:nvPr/>
        </p:nvSpPr>
        <p:spPr bwMode="auto">
          <a:xfrm>
            <a:off x="685800" y="2801937"/>
            <a:ext cx="2362200" cy="289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rgbClr val="8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lnSpc>
                <a:spcPct val="115000"/>
              </a:lnSpc>
            </a:pPr>
            <a:r>
              <a:rPr lang="en-US" altLang="en-US" sz="2000" b="0" dirty="0">
                <a:solidFill>
                  <a:schemeClr val="tx1"/>
                </a:solidFill>
                <a:latin typeface="Liberation Sans" panose="020B0604020202020204" pitchFamily="34" charset="0"/>
              </a:rPr>
              <a:t>Requires that companies recognize revenue in the accounting period in which the performance obligation is satisfied.</a:t>
            </a:r>
          </a:p>
        </p:txBody>
      </p:sp>
      <p:sp>
        <p:nvSpPr>
          <p:cNvPr id="207880" name="Rectangle 8"/>
          <p:cNvSpPr>
            <a:spLocks noChangeArrowheads="1"/>
          </p:cNvSpPr>
          <p:nvPr/>
        </p:nvSpPr>
        <p:spPr bwMode="auto">
          <a:xfrm>
            <a:off x="3429000" y="2816225"/>
            <a:ext cx="2362200" cy="219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lgn="ctr">
                <a:solidFill>
                  <a:srgbClr val="8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lnSpc>
                <a:spcPct val="115000"/>
              </a:lnSpc>
            </a:pPr>
            <a:r>
              <a:rPr lang="en-US" altLang="en-US" sz="2000" b="0" dirty="0">
                <a:solidFill>
                  <a:schemeClr val="tx1"/>
                </a:solidFill>
                <a:latin typeface="Liberation Sans" panose="020B0604020202020204" pitchFamily="34" charset="0"/>
              </a:rPr>
              <a:t>Dictates that efforts (expenses) be matched with results (revenues). Thus, expenses follow revenues.</a:t>
            </a:r>
          </a:p>
        </p:txBody>
      </p:sp>
      <p:sp>
        <p:nvSpPr>
          <p:cNvPr id="207881" name="Rectangle 9"/>
          <p:cNvSpPr>
            <a:spLocks noChangeArrowheads="1"/>
          </p:cNvSpPr>
          <p:nvPr/>
        </p:nvSpPr>
        <p:spPr bwMode="auto">
          <a:xfrm>
            <a:off x="6172200" y="2816225"/>
            <a:ext cx="2438400" cy="289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lgn="ctr">
                <a:solidFill>
                  <a:srgbClr val="8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lnSpc>
                <a:spcPct val="115000"/>
              </a:lnSpc>
            </a:pPr>
            <a:r>
              <a:rPr lang="en-US" altLang="en-US" sz="2000" b="0" dirty="0">
                <a:solidFill>
                  <a:schemeClr val="tx1"/>
                </a:solidFill>
                <a:latin typeface="Liberation Sans" panose="020B0604020202020204" pitchFamily="34" charset="0"/>
              </a:rPr>
              <a:t>Requires that companies disclose all circumstances</a:t>
            </a:r>
          </a:p>
          <a:p>
            <a:pPr algn="ctr">
              <a:lnSpc>
                <a:spcPct val="115000"/>
              </a:lnSpc>
            </a:pPr>
            <a:r>
              <a:rPr lang="en-US" altLang="en-US" sz="2000" b="0" dirty="0">
                <a:solidFill>
                  <a:schemeClr val="tx1"/>
                </a:solidFill>
                <a:latin typeface="Liberation Sans" panose="020B0604020202020204" pitchFamily="34" charset="0"/>
              </a:rPr>
              <a:t>and events that would make a difference to financial statement users.</a:t>
            </a:r>
          </a:p>
        </p:txBody>
      </p:sp>
      <p:sp>
        <p:nvSpPr>
          <p:cNvPr id="207882" name="Rectangle 10"/>
          <p:cNvSpPr>
            <a:spLocks noChangeArrowheads="1"/>
          </p:cNvSpPr>
          <p:nvPr/>
        </p:nvSpPr>
        <p:spPr bwMode="auto">
          <a:xfrm>
            <a:off x="609600" y="1447800"/>
            <a:ext cx="2514600" cy="4267200"/>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207883" name="Rectangle 11"/>
          <p:cNvSpPr>
            <a:spLocks noChangeArrowheads="1"/>
          </p:cNvSpPr>
          <p:nvPr/>
        </p:nvSpPr>
        <p:spPr bwMode="auto">
          <a:xfrm>
            <a:off x="3352800" y="1447800"/>
            <a:ext cx="2514600" cy="4267200"/>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207884" name="Rectangle 12"/>
          <p:cNvSpPr>
            <a:spLocks noChangeArrowheads="1"/>
          </p:cNvSpPr>
          <p:nvPr/>
        </p:nvSpPr>
        <p:spPr bwMode="auto">
          <a:xfrm>
            <a:off x="6096000" y="1447800"/>
            <a:ext cx="2590800" cy="4267200"/>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71692" name="Rectangle 16"/>
          <p:cNvSpPr>
            <a:spLocks noChangeArrowheads="1"/>
          </p:cNvSpPr>
          <p:nvPr/>
        </p:nvSpPr>
        <p:spPr bwMode="auto">
          <a:xfrm>
            <a:off x="3429000" y="1524000"/>
            <a:ext cx="2362200" cy="1207254"/>
          </a:xfrm>
          <a:prstGeom prst="rect">
            <a:avLst/>
          </a:prstGeom>
          <a:solidFill>
            <a:srgbClr val="FFFFCC"/>
          </a:solidFill>
          <a:ln w="19050" cap="sq">
            <a:solidFill>
              <a:schemeClr val="tx1"/>
            </a:solidFill>
            <a:miter lim="800000"/>
            <a:headEnd type="none" w="sm" len="sm"/>
            <a:tailEnd type="none" w="sm" len="sm"/>
          </a:ln>
          <a:effectLst/>
          <a:extLst/>
        </p:spPr>
        <p:txBody>
          <a:bodyPr>
            <a:spAutoFit/>
          </a:bodyPr>
          <a:lstStyle/>
          <a:p>
            <a:pPr algn="ctr">
              <a:lnSpc>
                <a:spcPct val="115000"/>
              </a:lnSpc>
            </a:pPr>
            <a:r>
              <a:rPr lang="en-US" altLang="en-US" sz="2100" dirty="0" smtClean="0">
                <a:solidFill>
                  <a:srgbClr val="006600"/>
                </a:solidFill>
                <a:latin typeface="Liberation Sans" panose="020B0604020202020204" pitchFamily="34" charset="0"/>
              </a:rPr>
              <a:t>EXPENSE RECOGNITION PRINCIPLE</a:t>
            </a:r>
            <a:endParaRPr lang="en-US" altLang="en-US" sz="2100" dirty="0">
              <a:solidFill>
                <a:srgbClr val="006600"/>
              </a:solidFill>
              <a:latin typeface="Liberation Sans" panose="020B0604020202020204" pitchFamily="34" charset="0"/>
            </a:endParaRPr>
          </a:p>
        </p:txBody>
      </p:sp>
      <p:sp>
        <p:nvSpPr>
          <p:cNvPr id="71693" name="Rectangle 17"/>
          <p:cNvSpPr>
            <a:spLocks noChangeArrowheads="1"/>
          </p:cNvSpPr>
          <p:nvPr/>
        </p:nvSpPr>
        <p:spPr bwMode="auto">
          <a:xfrm>
            <a:off x="6172200" y="1524000"/>
            <a:ext cx="2438400" cy="1207254"/>
          </a:xfrm>
          <a:prstGeom prst="rect">
            <a:avLst/>
          </a:prstGeom>
          <a:solidFill>
            <a:srgbClr val="FFFFCC"/>
          </a:solidFill>
          <a:ln w="19050" cap="sq">
            <a:solidFill>
              <a:schemeClr val="tx1"/>
            </a:solidFill>
            <a:miter lim="800000"/>
            <a:headEnd type="none" w="sm" len="sm"/>
            <a:tailEnd type="none" w="sm" len="sm"/>
          </a:ln>
          <a:effectLst/>
          <a:extLst/>
        </p:spPr>
        <p:txBody>
          <a:bodyPr wrap="square" anchor="ctr" anchorCtr="0">
            <a:noAutofit/>
          </a:bodyPr>
          <a:lstStyle/>
          <a:p>
            <a:pPr algn="ctr">
              <a:lnSpc>
                <a:spcPct val="115000"/>
              </a:lnSpc>
            </a:pPr>
            <a:r>
              <a:rPr lang="en-US" altLang="en-US" sz="2100" dirty="0" smtClean="0">
                <a:solidFill>
                  <a:srgbClr val="006600"/>
                </a:solidFill>
                <a:latin typeface="Liberation Sans" panose="020B0604020202020204" pitchFamily="34" charset="0"/>
              </a:rPr>
              <a:t>FULL DISCLOSURE PRINCIPLE</a:t>
            </a:r>
            <a:endParaRPr lang="en-US" altLang="en-US" sz="2100" dirty="0">
              <a:solidFill>
                <a:srgbClr val="006600"/>
              </a:solidFill>
              <a:latin typeface="Liberation Sans" panose="020B0604020202020204" pitchFamily="34" charset="0"/>
            </a:endParaRPr>
          </a:p>
        </p:txBody>
      </p:sp>
      <p:sp>
        <p:nvSpPr>
          <p:cNvPr id="17" name="Line 4"/>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8" name="Rectangle 1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Principles of Financial Reporting</a:t>
            </a:r>
            <a:endParaRPr lang="en-US" altLang="en-US" sz="3200" dirty="0">
              <a:solidFill>
                <a:schemeClr val="tx2">
                  <a:lumMod val="75000"/>
                </a:schemeClr>
              </a:solidFill>
              <a:latin typeface="Liberation Sans" panose="020B0604020202020204" pitchFamily="34" charset="0"/>
            </a:endParaRPr>
          </a:p>
        </p:txBody>
      </p:sp>
      <p:sp>
        <p:nvSpPr>
          <p:cNvPr id="15"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9</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33316145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7879"/>
                                        </p:tgtEl>
                                        <p:attrNameLst>
                                          <p:attrName>style.visibility</p:attrName>
                                        </p:attrNameLst>
                                      </p:cBhvr>
                                      <p:to>
                                        <p:strVal val="visible"/>
                                      </p:to>
                                    </p:set>
                                    <p:animEffect transition="in" filter="wipe(up)">
                                      <p:cBhvr>
                                        <p:cTn id="7" dur="500"/>
                                        <p:tgtEl>
                                          <p:spTgt spid="2078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7880"/>
                                        </p:tgtEl>
                                        <p:attrNameLst>
                                          <p:attrName>style.visibility</p:attrName>
                                        </p:attrNameLst>
                                      </p:cBhvr>
                                      <p:to>
                                        <p:strVal val="visible"/>
                                      </p:to>
                                    </p:set>
                                    <p:animEffect transition="in" filter="wipe(up)">
                                      <p:cBhvr>
                                        <p:cTn id="12" dur="500"/>
                                        <p:tgtEl>
                                          <p:spTgt spid="2078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7881"/>
                                        </p:tgtEl>
                                        <p:attrNameLst>
                                          <p:attrName>style.visibility</p:attrName>
                                        </p:attrNameLst>
                                      </p:cBhvr>
                                      <p:to>
                                        <p:strVal val="visible"/>
                                      </p:to>
                                    </p:set>
                                    <p:animEffect transition="in" filter="wipe(up)">
                                      <p:cBhvr>
                                        <p:cTn id="17" dur="500"/>
                                        <p:tgtEl>
                                          <p:spTgt spid="207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9" grpId="0"/>
      <p:bldP spid="207880" grpId="0"/>
      <p:bldP spid="20788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609600" y="1295400"/>
            <a:ext cx="8001000" cy="3304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Lst>
        </p:spPr>
        <p:txBody>
          <a:bodyPr wrap="square">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5000"/>
              </a:lnSpc>
              <a:spcBef>
                <a:spcPts val="1200"/>
              </a:spcBef>
              <a:buClr>
                <a:srgbClr val="800000"/>
              </a:buClr>
              <a:buSzPct val="80000"/>
              <a:buFont typeface="Wingdings" pitchFamily="2" charset="2"/>
              <a:buNone/>
            </a:pPr>
            <a:r>
              <a:rPr lang="en-US" altLang="en-US" sz="2500" dirty="0">
                <a:solidFill>
                  <a:schemeClr val="tx1"/>
                </a:solidFill>
                <a:latin typeface="Liberation Sans" panose="020B0604020202020204" pitchFamily="34" charset="0"/>
              </a:rPr>
              <a:t>Cash-Basis Accounting</a:t>
            </a:r>
          </a:p>
          <a:p>
            <a:pPr lvl="1">
              <a:lnSpc>
                <a:spcPct val="125000"/>
              </a:lnSpc>
              <a:spcBef>
                <a:spcPts val="1200"/>
              </a:spcBef>
              <a:buClr>
                <a:srgbClr val="CC0000"/>
              </a:buClr>
              <a:buSzPct val="80000"/>
              <a:buFont typeface="Wingdings" pitchFamily="2" charset="2"/>
              <a:buChar char="u"/>
            </a:pPr>
            <a:r>
              <a:rPr lang="en-US" altLang="en-US" sz="2200" dirty="0">
                <a:solidFill>
                  <a:schemeClr val="tx1"/>
                </a:solidFill>
                <a:latin typeface="Liberation Sans" panose="020B0604020202020204" pitchFamily="34" charset="0"/>
              </a:rPr>
              <a:t>Revenues </a:t>
            </a:r>
            <a:r>
              <a:rPr lang="en-US" altLang="en-US" sz="2200" b="0" dirty="0">
                <a:solidFill>
                  <a:schemeClr val="tx1"/>
                </a:solidFill>
                <a:latin typeface="Liberation Sans" panose="020B0604020202020204" pitchFamily="34" charset="0"/>
              </a:rPr>
              <a:t>are recorded when </a:t>
            </a:r>
            <a:r>
              <a:rPr lang="en-US" altLang="en-US" sz="2200" dirty="0">
                <a:solidFill>
                  <a:schemeClr val="tx1"/>
                </a:solidFill>
                <a:latin typeface="Liberation Sans" panose="020B0604020202020204" pitchFamily="34" charset="0"/>
              </a:rPr>
              <a:t>cash is received</a:t>
            </a:r>
            <a:r>
              <a:rPr lang="en-US" altLang="en-US" sz="2200" b="0" dirty="0">
                <a:solidFill>
                  <a:schemeClr val="tx1"/>
                </a:solidFill>
                <a:latin typeface="Liberation Sans" panose="020B0604020202020204" pitchFamily="34" charset="0"/>
              </a:rPr>
              <a:t>.</a:t>
            </a:r>
          </a:p>
          <a:p>
            <a:pPr lvl="1">
              <a:lnSpc>
                <a:spcPct val="125000"/>
              </a:lnSpc>
              <a:spcBef>
                <a:spcPts val="1200"/>
              </a:spcBef>
              <a:buClr>
                <a:srgbClr val="CC0000"/>
              </a:buClr>
              <a:buSzPct val="80000"/>
              <a:buFont typeface="Wingdings" pitchFamily="2" charset="2"/>
              <a:buChar char="u"/>
            </a:pPr>
            <a:r>
              <a:rPr lang="en-US" altLang="en-US" sz="2200" dirty="0">
                <a:solidFill>
                  <a:schemeClr val="tx1"/>
                </a:solidFill>
                <a:latin typeface="Liberation Sans" panose="020B0604020202020204" pitchFamily="34" charset="0"/>
              </a:rPr>
              <a:t>Expenses</a:t>
            </a:r>
            <a:r>
              <a:rPr lang="en-US" altLang="en-US" sz="2200" b="0" dirty="0">
                <a:solidFill>
                  <a:schemeClr val="tx1"/>
                </a:solidFill>
                <a:latin typeface="Liberation Sans" panose="020B0604020202020204" pitchFamily="34" charset="0"/>
              </a:rPr>
              <a:t> are recorded when </a:t>
            </a:r>
            <a:r>
              <a:rPr lang="en-US" altLang="en-US" sz="2200" dirty="0">
                <a:solidFill>
                  <a:schemeClr val="tx1"/>
                </a:solidFill>
                <a:latin typeface="Liberation Sans" panose="020B0604020202020204" pitchFamily="34" charset="0"/>
              </a:rPr>
              <a:t>cash is paid</a:t>
            </a:r>
            <a:r>
              <a:rPr lang="en-US" altLang="en-US" sz="2200" b="0" dirty="0">
                <a:solidFill>
                  <a:schemeClr val="tx1"/>
                </a:solidFill>
                <a:latin typeface="Liberation Sans" panose="020B0604020202020204" pitchFamily="34" charset="0"/>
              </a:rPr>
              <a:t>.  </a:t>
            </a:r>
          </a:p>
          <a:p>
            <a:pPr lvl="1">
              <a:lnSpc>
                <a:spcPct val="125000"/>
              </a:lnSpc>
              <a:spcBef>
                <a:spcPts val="1200"/>
              </a:spcBef>
              <a:buClr>
                <a:srgbClr val="CC0000"/>
              </a:buClr>
              <a:buSzPct val="80000"/>
              <a:buFont typeface="Wingdings" pitchFamily="2" charset="2"/>
              <a:buChar char="u"/>
            </a:pPr>
            <a:r>
              <a:rPr lang="en-US" altLang="en-US" sz="2200" dirty="0">
                <a:solidFill>
                  <a:schemeClr val="tx1"/>
                </a:solidFill>
                <a:latin typeface="Liberation Sans" panose="020B0604020202020204" pitchFamily="34" charset="0"/>
              </a:rPr>
              <a:t>Cash-basis accounting is not in accordance </a:t>
            </a:r>
            <a:r>
              <a:rPr lang="en-US" altLang="en-US" sz="2200" dirty="0" smtClean="0">
                <a:solidFill>
                  <a:schemeClr val="tx1"/>
                </a:solidFill>
                <a:latin typeface="Liberation Sans" panose="020B0604020202020204" pitchFamily="34" charset="0"/>
              </a:rPr>
              <a:t>with International </a:t>
            </a:r>
            <a:r>
              <a:rPr lang="en-US" altLang="en-US" sz="2200" dirty="0">
                <a:solidFill>
                  <a:schemeClr val="tx1"/>
                </a:solidFill>
                <a:latin typeface="Liberation Sans" panose="020B0604020202020204" pitchFamily="34" charset="0"/>
              </a:rPr>
              <a:t>Financial Reporting Standards (IFRS).</a:t>
            </a:r>
          </a:p>
          <a:p>
            <a:pPr lvl="1">
              <a:lnSpc>
                <a:spcPct val="125000"/>
              </a:lnSpc>
              <a:spcBef>
                <a:spcPts val="1200"/>
              </a:spcBef>
              <a:buClr>
                <a:srgbClr val="CC0000"/>
              </a:buClr>
              <a:buSzPct val="80000"/>
              <a:buFont typeface="Wingdings" pitchFamily="2" charset="2"/>
              <a:buChar char="u"/>
            </a:pPr>
            <a:endParaRPr lang="en-US" altLang="en-US" sz="2200" dirty="0">
              <a:solidFill>
                <a:schemeClr val="tx1"/>
              </a:solidFill>
              <a:latin typeface="Liberation Sans" panose="020B0604020202020204" pitchFamily="34" charset="0"/>
            </a:endParaRPr>
          </a:p>
        </p:txBody>
      </p:sp>
      <p:sp>
        <p:nvSpPr>
          <p:cNvPr id="7"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sz="3200" dirty="0">
                <a:solidFill>
                  <a:srgbClr val="CC0000"/>
                </a:solidFill>
                <a:latin typeface="Liberation Sans" panose="020B0604020202020204" pitchFamily="34" charset="0"/>
              </a:rPr>
              <a:t>Accrual- versus Cash-Basis Accounting</a:t>
            </a:r>
          </a:p>
        </p:txBody>
      </p:sp>
      <p:sp>
        <p:nvSpPr>
          <p:cNvPr id="8" name="Line 1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6" name="Text Box 9"/>
          <p:cNvSpPr txBox="1">
            <a:spLocks noChangeArrowheads="1"/>
          </p:cNvSpPr>
          <p:nvPr/>
        </p:nvSpPr>
        <p:spPr bwMode="auto">
          <a:xfrm>
            <a:off x="8229600" y="6369050"/>
            <a:ext cx="762000" cy="338554"/>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1600" i="1" dirty="0">
                <a:latin typeface="Liberation Sans" panose="020B0604020202020204" pitchFamily="34" charset="0"/>
              </a:rPr>
              <a:t>LO </a:t>
            </a:r>
            <a:r>
              <a:rPr lang="en-US" altLang="en-US" sz="1600" i="1" dirty="0" smtClean="0">
                <a:latin typeface="Liberation Sans" panose="020B0604020202020204" pitchFamily="34" charset="0"/>
              </a:rPr>
              <a:t>2</a:t>
            </a:r>
            <a:endParaRPr lang="en-US" altLang="en-US" sz="1600" i="1" dirty="0">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7" name="Rectangle 5"/>
          <p:cNvSpPr>
            <a:spLocks noChangeArrowheads="1"/>
          </p:cNvSpPr>
          <p:nvPr/>
        </p:nvSpPr>
        <p:spPr bwMode="auto">
          <a:xfrm>
            <a:off x="3429000" y="2209800"/>
            <a:ext cx="5105400" cy="1752600"/>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97638" name="Rectangle 6"/>
          <p:cNvSpPr>
            <a:spLocks noChangeArrowheads="1"/>
          </p:cNvSpPr>
          <p:nvPr/>
        </p:nvSpPr>
        <p:spPr bwMode="auto">
          <a:xfrm>
            <a:off x="3429000" y="4267200"/>
            <a:ext cx="5105400" cy="1828800"/>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72709" name="Rectangle 7"/>
          <p:cNvSpPr>
            <a:spLocks noChangeArrowheads="1"/>
          </p:cNvSpPr>
          <p:nvPr/>
        </p:nvSpPr>
        <p:spPr bwMode="auto">
          <a:xfrm>
            <a:off x="4724400" y="1447800"/>
            <a:ext cx="304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r>
              <a:rPr lang="en-US" altLang="en-US" sz="2400" dirty="0">
                <a:solidFill>
                  <a:schemeClr val="tx2">
                    <a:lumMod val="75000"/>
                  </a:schemeClr>
                </a:solidFill>
                <a:latin typeface="Liberation Sans" panose="020B0604020202020204" pitchFamily="34" charset="0"/>
              </a:rPr>
              <a:t>Cost Constraint</a:t>
            </a:r>
          </a:p>
        </p:txBody>
      </p:sp>
      <p:sp>
        <p:nvSpPr>
          <p:cNvPr id="197640" name="Rectangle 8"/>
          <p:cNvSpPr>
            <a:spLocks noChangeArrowheads="1"/>
          </p:cNvSpPr>
          <p:nvPr/>
        </p:nvSpPr>
        <p:spPr bwMode="auto">
          <a:xfrm>
            <a:off x="4038600" y="1981200"/>
            <a:ext cx="4419600" cy="230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lnSpc>
                <a:spcPct val="115000"/>
              </a:lnSpc>
            </a:pPr>
            <a:r>
              <a:rPr lang="en-US" altLang="en-US" sz="2100" b="0" dirty="0">
                <a:solidFill>
                  <a:schemeClr val="tx1"/>
                </a:solidFill>
                <a:latin typeface="Liberation Sans" panose="020B0604020202020204" pitchFamily="34" charset="0"/>
              </a:rPr>
              <a:t>Accounting standard-setters weigh the cost that companies will incur to provide the information against the benefit that financial statement users will gain from having the information available.</a:t>
            </a:r>
          </a:p>
        </p:txBody>
      </p:sp>
      <p:pic>
        <p:nvPicPr>
          <p:cNvPr id="72711" name="Picture 10"/>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762000" y="1600200"/>
            <a:ext cx="2971800" cy="190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Line 4"/>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4" name="Rectangle 13"/>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rgbClr val="CC0000"/>
                </a:solidFill>
                <a:latin typeface="Liberation Sans" panose="020B0604020202020204" pitchFamily="34" charset="0"/>
              </a:rPr>
              <a:t>Cost Constraint</a:t>
            </a:r>
            <a:endParaRPr lang="en-US" altLang="en-US" sz="3200" dirty="0">
              <a:solidFill>
                <a:srgbClr val="CC0000"/>
              </a:solidFill>
              <a:latin typeface="Liberation Sans" panose="020B0604020202020204" pitchFamily="34" charset="0"/>
            </a:endParaRPr>
          </a:p>
        </p:txBody>
      </p:sp>
      <p:sp>
        <p:nvSpPr>
          <p:cNvPr id="11" name="Text Box 5"/>
          <p:cNvSpPr txBox="1">
            <a:spLocks noChangeArrowheads="1"/>
          </p:cNvSpPr>
          <p:nvPr/>
        </p:nvSpPr>
        <p:spPr bwMode="auto">
          <a:xfrm>
            <a:off x="8305800" y="6369050"/>
            <a:ext cx="6858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9</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3927804210"/>
      </p:ext>
    </p:extLst>
  </p:cSld>
  <p:clrMapOvr>
    <a:masterClrMapping/>
  </p:clrMapOvr>
  <p:transition>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ChangeArrowheads="1"/>
          </p:cNvSpPr>
          <p:nvPr/>
        </p:nvSpPr>
        <p:spPr bwMode="auto">
          <a:xfrm>
            <a:off x="533400" y="1219200"/>
            <a:ext cx="2590800" cy="462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buClrTx/>
              <a:buSzTx/>
              <a:buFontTx/>
              <a:buNone/>
            </a:pPr>
            <a:r>
              <a:rPr lang="en-US" altLang="en-US" sz="2400" dirty="0">
                <a:solidFill>
                  <a:schemeClr val="hlink"/>
                </a:solidFill>
                <a:latin typeface="Liberation Sans" panose="020B0604020202020204" pitchFamily="34" charset="0"/>
              </a:rPr>
              <a:t>Key Points</a:t>
            </a:r>
          </a:p>
        </p:txBody>
      </p:sp>
      <p:sp>
        <p:nvSpPr>
          <p:cNvPr id="68612" name="Rectangle 3"/>
          <p:cNvSpPr>
            <a:spLocks noChangeArrowheads="1"/>
          </p:cNvSpPr>
          <p:nvPr/>
        </p:nvSpPr>
        <p:spPr bwMode="auto">
          <a:xfrm>
            <a:off x="533399" y="1752600"/>
            <a:ext cx="8321321" cy="477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0" indent="0" algn="just">
              <a:lnSpc>
                <a:spcPct val="110000"/>
              </a:lnSpc>
              <a:spcBef>
                <a:spcPts val="600"/>
              </a:spcBef>
              <a:buClr>
                <a:schemeClr val="tx1"/>
              </a:buClr>
              <a:buNone/>
            </a:pPr>
            <a:r>
              <a:rPr lang="en-US" altLang="en-US" sz="2000" dirty="0" smtClean="0">
                <a:solidFill>
                  <a:schemeClr val="tx1"/>
                </a:solidFill>
                <a:latin typeface="Liberation Sans" panose="020B0604020202020204" pitchFamily="34" charset="0"/>
              </a:rPr>
              <a:t>Similarities</a:t>
            </a:r>
          </a:p>
          <a:p>
            <a:pPr marL="341313" indent="-341313" algn="just">
              <a:lnSpc>
                <a:spcPct val="110000"/>
              </a:lnSpc>
              <a:spcBef>
                <a:spcPts val="600"/>
              </a:spcBef>
              <a:buClr>
                <a:schemeClr val="tx1"/>
              </a:buClr>
            </a:pPr>
            <a:r>
              <a:rPr lang="en-US" altLang="en-US" sz="1800" b="0" dirty="0" smtClean="0">
                <a:solidFill>
                  <a:schemeClr val="tx1"/>
                </a:solidFill>
                <a:latin typeface="Liberation Sans" panose="020B0604020202020204" pitchFamily="34" charset="0"/>
              </a:rPr>
              <a:t>Like </a:t>
            </a:r>
            <a:r>
              <a:rPr lang="en-US" altLang="en-US" sz="1800" b="0" dirty="0">
                <a:solidFill>
                  <a:schemeClr val="tx1"/>
                </a:solidFill>
                <a:latin typeface="Liberation Sans" panose="020B0604020202020204" pitchFamily="34" charset="0"/>
              </a:rPr>
              <a:t>IFRS, companies applying GAAP use </a:t>
            </a:r>
            <a:endParaRPr lang="en-US" altLang="en-US" sz="1800" b="0" dirty="0" smtClean="0">
              <a:solidFill>
                <a:schemeClr val="tx1"/>
              </a:solidFill>
              <a:latin typeface="Liberation Sans" panose="020B0604020202020204" pitchFamily="34" charset="0"/>
            </a:endParaRPr>
          </a:p>
          <a:p>
            <a:pPr marL="341313" indent="0" algn="just">
              <a:lnSpc>
                <a:spcPct val="110000"/>
              </a:lnSpc>
              <a:spcBef>
                <a:spcPts val="0"/>
              </a:spcBef>
              <a:buClr>
                <a:schemeClr val="tx1"/>
              </a:buClr>
              <a:buNone/>
            </a:pPr>
            <a:r>
              <a:rPr lang="en-US" altLang="en-US" sz="1800" b="0" dirty="0" smtClean="0">
                <a:solidFill>
                  <a:schemeClr val="tx1"/>
                </a:solidFill>
                <a:latin typeface="Liberation Sans" panose="020B0604020202020204" pitchFamily="34" charset="0"/>
              </a:rPr>
              <a:t>accrual-basis </a:t>
            </a:r>
            <a:r>
              <a:rPr lang="en-US" altLang="en-US" sz="1800" b="0" dirty="0">
                <a:solidFill>
                  <a:schemeClr val="tx1"/>
                </a:solidFill>
                <a:latin typeface="Liberation Sans" panose="020B0604020202020204" pitchFamily="34" charset="0"/>
              </a:rPr>
              <a:t>accounting to ensure that they record transactions that change a company’s financial statements in the period in which events </a:t>
            </a:r>
            <a:r>
              <a:rPr lang="en-US" altLang="en-US" sz="1800" b="0" dirty="0" smtClean="0">
                <a:solidFill>
                  <a:schemeClr val="tx1"/>
                </a:solidFill>
                <a:latin typeface="Liberation Sans" panose="020B0604020202020204" pitchFamily="34" charset="0"/>
              </a:rPr>
              <a:t>occur.</a:t>
            </a:r>
          </a:p>
          <a:p>
            <a:pPr marL="341313" indent="-341313" algn="just">
              <a:lnSpc>
                <a:spcPct val="110000"/>
              </a:lnSpc>
              <a:spcBef>
                <a:spcPts val="600"/>
              </a:spcBef>
              <a:buClr>
                <a:schemeClr val="tx1"/>
              </a:buClr>
            </a:pPr>
            <a:r>
              <a:rPr lang="en-US" altLang="en-US" sz="1800" b="0" dirty="0" smtClean="0">
                <a:solidFill>
                  <a:schemeClr val="tx1"/>
                </a:solidFill>
                <a:latin typeface="Liberation Sans" panose="020B0604020202020204" pitchFamily="34" charset="0"/>
              </a:rPr>
              <a:t>Similar </a:t>
            </a:r>
            <a:r>
              <a:rPr lang="en-US" altLang="en-US" sz="1800" b="0" dirty="0">
                <a:solidFill>
                  <a:schemeClr val="tx1"/>
                </a:solidFill>
                <a:latin typeface="Liberation Sans" panose="020B0604020202020204" pitchFamily="34" charset="0"/>
              </a:rPr>
              <a:t>to IFRS, cash-basis accounting is not in accordance with </a:t>
            </a:r>
            <a:r>
              <a:rPr lang="en-US" altLang="en-US" sz="1800" b="0" dirty="0" smtClean="0">
                <a:solidFill>
                  <a:schemeClr val="tx1"/>
                </a:solidFill>
                <a:latin typeface="Liberation Sans" panose="020B0604020202020204" pitchFamily="34" charset="0"/>
              </a:rPr>
              <a:t>GAAP.</a:t>
            </a:r>
          </a:p>
          <a:p>
            <a:pPr marL="341313" indent="-341313" algn="just">
              <a:lnSpc>
                <a:spcPct val="110000"/>
              </a:lnSpc>
              <a:spcBef>
                <a:spcPts val="600"/>
              </a:spcBef>
              <a:buClr>
                <a:schemeClr val="tx1"/>
              </a:buClr>
            </a:pPr>
            <a:r>
              <a:rPr lang="en-US" altLang="en-US" sz="1800" b="0" dirty="0" smtClean="0">
                <a:solidFill>
                  <a:schemeClr val="tx1"/>
                </a:solidFill>
                <a:latin typeface="Liberation Sans" panose="020B0604020202020204" pitchFamily="34" charset="0"/>
              </a:rPr>
              <a:t>GAAP </a:t>
            </a:r>
            <a:r>
              <a:rPr lang="en-US" altLang="en-US" sz="1800" b="0" dirty="0">
                <a:solidFill>
                  <a:schemeClr val="tx1"/>
                </a:solidFill>
                <a:latin typeface="Liberation Sans" panose="020B0604020202020204" pitchFamily="34" charset="0"/>
              </a:rPr>
              <a:t>also divides the economic life of companies into artificial time periods. Under both GAAP and IFRS, this is referred to as the </a:t>
            </a:r>
            <a:r>
              <a:rPr lang="en-US" altLang="en-US" sz="1800" b="0" i="1" dirty="0">
                <a:solidFill>
                  <a:schemeClr val="tx1"/>
                </a:solidFill>
                <a:latin typeface="Liberation Sans" panose="020B0604020202020204" pitchFamily="34" charset="0"/>
              </a:rPr>
              <a:t>time period assumption</a:t>
            </a:r>
            <a:r>
              <a:rPr lang="en-US" altLang="en-US" sz="1800" b="0" dirty="0" smtClean="0">
                <a:solidFill>
                  <a:schemeClr val="tx1"/>
                </a:solidFill>
                <a:latin typeface="Liberation Sans" panose="020B0604020202020204" pitchFamily="34" charset="0"/>
              </a:rPr>
              <a:t>. </a:t>
            </a:r>
            <a:r>
              <a:rPr lang="en-US" sz="1800" b="0" dirty="0" smtClean="0">
                <a:solidFill>
                  <a:schemeClr val="tx1"/>
                </a:solidFill>
                <a:latin typeface="Liberation Sans" panose="020B0604020202020204" pitchFamily="34" charset="0"/>
              </a:rPr>
              <a:t>GAAP </a:t>
            </a:r>
            <a:r>
              <a:rPr lang="en-US" sz="1800" b="0" dirty="0">
                <a:solidFill>
                  <a:schemeClr val="tx1"/>
                </a:solidFill>
                <a:latin typeface="Liberation Sans" panose="020B0604020202020204" pitchFamily="34" charset="0"/>
              </a:rPr>
              <a:t>requires that companies </a:t>
            </a:r>
            <a:r>
              <a:rPr lang="en-US" sz="1800" b="0" dirty="0" smtClean="0">
                <a:solidFill>
                  <a:schemeClr val="tx1"/>
                </a:solidFill>
                <a:latin typeface="Liberation Sans" panose="020B0604020202020204" pitchFamily="34" charset="0"/>
              </a:rPr>
              <a:t>present a </a:t>
            </a:r>
            <a:r>
              <a:rPr lang="en-US" sz="1800" b="0" dirty="0">
                <a:solidFill>
                  <a:schemeClr val="tx1"/>
                </a:solidFill>
                <a:latin typeface="Liberation Sans" panose="020B0604020202020204" pitchFamily="34" charset="0"/>
              </a:rPr>
              <a:t>complete set of </a:t>
            </a:r>
            <a:r>
              <a:rPr lang="en-US" sz="1800" b="0" dirty="0" smtClean="0">
                <a:solidFill>
                  <a:schemeClr val="tx1"/>
                </a:solidFill>
                <a:latin typeface="Liberation Sans" panose="020B0604020202020204" pitchFamily="34" charset="0"/>
              </a:rPr>
              <a:t>financial </a:t>
            </a:r>
            <a:r>
              <a:rPr lang="en-US" sz="1800" b="0" dirty="0">
                <a:solidFill>
                  <a:schemeClr val="tx1"/>
                </a:solidFill>
                <a:latin typeface="Liberation Sans" panose="020B0604020202020204" pitchFamily="34" charset="0"/>
              </a:rPr>
              <a:t>statements, including comparative information annually.</a:t>
            </a:r>
          </a:p>
          <a:p>
            <a:pPr marL="341313" indent="-341313" algn="just">
              <a:lnSpc>
                <a:spcPct val="110000"/>
              </a:lnSpc>
              <a:spcBef>
                <a:spcPts val="600"/>
              </a:spcBef>
              <a:buClr>
                <a:schemeClr val="tx1"/>
              </a:buClr>
            </a:pPr>
            <a:r>
              <a:rPr lang="en-US" sz="1800" b="0" dirty="0">
                <a:solidFill>
                  <a:schemeClr val="tx1"/>
                </a:solidFill>
                <a:latin typeface="Liberation Sans" panose="020B0604020202020204" pitchFamily="34" charset="0"/>
              </a:rPr>
              <a:t>The form and content of </a:t>
            </a:r>
            <a:r>
              <a:rPr lang="en-US" sz="1800" b="0" dirty="0" smtClean="0">
                <a:solidFill>
                  <a:schemeClr val="tx1"/>
                </a:solidFill>
                <a:latin typeface="Liberation Sans" panose="020B0604020202020204" pitchFamily="34" charset="0"/>
              </a:rPr>
              <a:t>financial </a:t>
            </a:r>
            <a:r>
              <a:rPr lang="en-US" sz="1800" b="0" dirty="0">
                <a:solidFill>
                  <a:schemeClr val="tx1"/>
                </a:solidFill>
                <a:latin typeface="Liberation Sans" panose="020B0604020202020204" pitchFamily="34" charset="0"/>
              </a:rPr>
              <a:t>statements are very similar under GAAP and IFRS. Any </a:t>
            </a:r>
            <a:r>
              <a:rPr lang="en-US" sz="1800" b="0" dirty="0" smtClean="0">
                <a:solidFill>
                  <a:schemeClr val="tx1"/>
                </a:solidFill>
                <a:latin typeface="Liberation Sans" panose="020B0604020202020204" pitchFamily="34" charset="0"/>
              </a:rPr>
              <a:t>significant </a:t>
            </a:r>
            <a:r>
              <a:rPr lang="en-US" sz="1800" b="0" dirty="0">
                <a:solidFill>
                  <a:schemeClr val="tx1"/>
                </a:solidFill>
                <a:latin typeface="Liberation Sans" panose="020B0604020202020204" pitchFamily="34" charset="0"/>
              </a:rPr>
              <a:t>differences will be discussed in those chapters that address </a:t>
            </a:r>
            <a:r>
              <a:rPr lang="en-US" sz="1800" b="0" dirty="0" smtClean="0">
                <a:solidFill>
                  <a:schemeClr val="tx1"/>
                </a:solidFill>
                <a:latin typeface="Liberation Sans" panose="020B0604020202020204" pitchFamily="34" charset="0"/>
              </a:rPr>
              <a:t>specific financial </a:t>
            </a:r>
            <a:r>
              <a:rPr lang="en-US" sz="1800" b="0" dirty="0">
                <a:solidFill>
                  <a:schemeClr val="tx1"/>
                </a:solidFill>
                <a:latin typeface="Liberation Sans" panose="020B0604020202020204" pitchFamily="34" charset="0"/>
              </a:rPr>
              <a:t>statements</a:t>
            </a:r>
            <a:r>
              <a:rPr lang="en-US" sz="1800" b="0" dirty="0" smtClean="0">
                <a:solidFill>
                  <a:schemeClr val="tx1"/>
                </a:solidFill>
                <a:latin typeface="Liberation Sans" panose="020B0604020202020204" pitchFamily="34" charset="0"/>
              </a:rPr>
              <a:t>.</a:t>
            </a:r>
          </a:p>
          <a:p>
            <a:pPr marL="341313" indent="-341313" algn="just">
              <a:lnSpc>
                <a:spcPct val="110000"/>
              </a:lnSpc>
              <a:spcBef>
                <a:spcPts val="600"/>
              </a:spcBef>
              <a:buClr>
                <a:schemeClr val="tx1"/>
              </a:buClr>
            </a:pPr>
            <a:r>
              <a:rPr lang="en-US" sz="1800" b="0" dirty="0" smtClean="0">
                <a:solidFill>
                  <a:schemeClr val="tx1"/>
                </a:solidFill>
                <a:latin typeface="Liberation Sans" panose="020B0604020202020204" pitchFamily="34" charset="0"/>
              </a:rPr>
              <a:t>Revenue </a:t>
            </a:r>
            <a:r>
              <a:rPr lang="en-US" sz="1800" b="0" dirty="0">
                <a:solidFill>
                  <a:schemeClr val="tx1"/>
                </a:solidFill>
                <a:latin typeface="Liberation Sans" panose="020B0604020202020204" pitchFamily="34" charset="0"/>
              </a:rPr>
              <a:t>recognition fraud is a major issue in U.S. </a:t>
            </a:r>
            <a:r>
              <a:rPr lang="en-US" sz="1800" b="0" dirty="0" smtClean="0">
                <a:solidFill>
                  <a:schemeClr val="tx1"/>
                </a:solidFill>
                <a:latin typeface="Liberation Sans" panose="020B0604020202020204" pitchFamily="34" charset="0"/>
              </a:rPr>
              <a:t>financial </a:t>
            </a:r>
            <a:r>
              <a:rPr lang="en-US" sz="1800" b="0" dirty="0">
                <a:solidFill>
                  <a:schemeClr val="tx1"/>
                </a:solidFill>
                <a:latin typeface="Liberation Sans" panose="020B0604020202020204" pitchFamily="34" charset="0"/>
              </a:rPr>
              <a:t>reporting. The same situation </a:t>
            </a:r>
            <a:r>
              <a:rPr lang="en-US" sz="1800" b="0" dirty="0" smtClean="0">
                <a:solidFill>
                  <a:schemeClr val="tx1"/>
                </a:solidFill>
                <a:latin typeface="Liberation Sans" panose="020B0604020202020204" pitchFamily="34" charset="0"/>
              </a:rPr>
              <a:t>exists for </a:t>
            </a:r>
            <a:r>
              <a:rPr lang="en-US" sz="1800" b="0" dirty="0">
                <a:solidFill>
                  <a:schemeClr val="tx1"/>
                </a:solidFill>
                <a:latin typeface="Liberation Sans" panose="020B0604020202020204" pitchFamily="34" charset="0"/>
              </a:rPr>
              <a:t>most other countries as well</a:t>
            </a:r>
            <a:r>
              <a:rPr lang="en-US" sz="1800" b="0" dirty="0" smtClean="0">
                <a:solidFill>
                  <a:schemeClr val="tx1"/>
                </a:solidFill>
                <a:latin typeface="Liberation Sans" panose="020B0604020202020204" pitchFamily="34" charset="0"/>
              </a:rPr>
              <a:t>.</a:t>
            </a:r>
            <a:endParaRPr lang="en-US" sz="1800" b="0" dirty="0">
              <a:solidFill>
                <a:schemeClr val="tx1"/>
              </a:solidFill>
              <a:latin typeface="Liberation Sans" panose="020B0604020202020204" pitchFamily="34" charset="0"/>
            </a:endParaRPr>
          </a:p>
        </p:txBody>
      </p:sp>
      <p:sp>
        <p:nvSpPr>
          <p:cNvPr id="11" name="TextBox 10"/>
          <p:cNvSpPr txBox="1"/>
          <p:nvPr/>
        </p:nvSpPr>
        <p:spPr>
          <a:xfrm>
            <a:off x="277505" y="397171"/>
            <a:ext cx="636896"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endParaRPr lang="en-US" altLang="en-US" sz="2700" dirty="0">
              <a:solidFill>
                <a:schemeClr val="accent3"/>
              </a:solidFill>
            </a:endParaRPr>
          </a:p>
        </p:txBody>
      </p:sp>
      <p:sp>
        <p:nvSpPr>
          <p:cNvPr id="14" name="TextBox 13"/>
          <p:cNvSpPr txBox="1"/>
          <p:nvPr/>
        </p:nvSpPr>
        <p:spPr>
          <a:xfrm>
            <a:off x="914401" y="398252"/>
            <a:ext cx="5638799" cy="579781"/>
          </a:xfrm>
          <a:prstGeom prst="rect">
            <a:avLst/>
          </a:prstGeom>
          <a:noFill/>
          <a:ln w="12700">
            <a:no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r>
              <a:rPr lang="en-US" altLang="en-US" dirty="0" smtClean="0">
                <a:solidFill>
                  <a:schemeClr val="tx2">
                    <a:lumMod val="75000"/>
                  </a:schemeClr>
                </a:solidFill>
              </a:rPr>
              <a:t>A Look at </a:t>
            </a:r>
            <a:r>
              <a:rPr lang="en-US" altLang="en-US" dirty="0" smtClean="0">
                <a:solidFill>
                  <a:schemeClr val="tx1"/>
                </a:solidFill>
              </a:rPr>
              <a:t>U.S. GAAP</a:t>
            </a:r>
            <a:endParaRPr lang="en-US" altLang="en-US" dirty="0">
              <a:solidFill>
                <a:schemeClr val="tx1"/>
              </a:solidFill>
            </a:endParaRPr>
          </a:p>
        </p:txBody>
      </p:sp>
      <p:cxnSp>
        <p:nvCxnSpPr>
          <p:cNvPr id="3" name="Straight Connector 2"/>
          <p:cNvCxnSpPr/>
          <p:nvPr/>
        </p:nvCxnSpPr>
        <p:spPr bwMode="auto">
          <a:xfrm flipV="1">
            <a:off x="914401" y="397171"/>
            <a:ext cx="7940320" cy="1083"/>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4" name="Straight Connector 23"/>
          <p:cNvCxnSpPr/>
          <p:nvPr/>
        </p:nvCxnSpPr>
        <p:spPr bwMode="auto">
          <a:xfrm>
            <a:off x="6553200" y="394648"/>
            <a:ext cx="1842" cy="1891352"/>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25" name="Rectangle 24"/>
          <p:cNvSpPr/>
          <p:nvPr/>
        </p:nvSpPr>
        <p:spPr>
          <a:xfrm>
            <a:off x="6613879" y="457200"/>
            <a:ext cx="2240841" cy="1938992"/>
          </a:xfrm>
          <a:prstGeom prst="rect">
            <a:avLst/>
          </a:prstGeom>
        </p:spPr>
        <p:txBody>
          <a:bodyPr wrap="square">
            <a:spAutoFit/>
          </a:bodyPr>
          <a:lstStyle/>
          <a:p>
            <a:pPr algn="l"/>
            <a:r>
              <a:rPr lang="en-US" sz="2000" b="1" dirty="0">
                <a:solidFill>
                  <a:srgbClr val="FF3300"/>
                </a:solidFill>
                <a:latin typeface="Liberation Sans" panose="020B0604020202020204" pitchFamily="34" charset="0"/>
              </a:rPr>
              <a:t>Learning Objective </a:t>
            </a:r>
            <a:r>
              <a:rPr lang="en-US" sz="2000" b="1" dirty="0" smtClean="0">
                <a:solidFill>
                  <a:srgbClr val="FF3300"/>
                </a:solidFill>
                <a:latin typeface="Liberation Sans" panose="020B0604020202020204" pitchFamily="34" charset="0"/>
              </a:rPr>
              <a:t>10</a:t>
            </a:r>
            <a:endParaRPr lang="en-US" sz="2000" b="1" dirty="0">
              <a:solidFill>
                <a:srgbClr val="FF3300"/>
              </a:solidFill>
              <a:latin typeface="Liberation Sans" panose="020B0604020202020204" pitchFamily="34" charset="0"/>
            </a:endParaRPr>
          </a:p>
          <a:p>
            <a:pPr algn="l"/>
            <a:r>
              <a:rPr lang="en-US" sz="1600" b="1" dirty="0" smtClean="0">
                <a:solidFill>
                  <a:schemeClr val="tx1"/>
                </a:solidFill>
                <a:latin typeface="Liberation Sans" panose="020B0604020202020204" pitchFamily="34" charset="0"/>
              </a:rPr>
              <a:t>Compare the procedures for the adjusting entries under IFRS and U.S. GAAP.</a:t>
            </a:r>
            <a:endParaRPr lang="en-US" sz="1600" b="1" dirty="0">
              <a:solidFill>
                <a:schemeClr val="tx1"/>
              </a:solidFill>
              <a:latin typeface="Liberation Sans" panose="020B0604020202020204" pitchFamily="34" charset="0"/>
            </a:endParaRPr>
          </a:p>
        </p:txBody>
      </p:sp>
      <p:sp>
        <p:nvSpPr>
          <p:cNvPr id="10" name="Text Box 5"/>
          <p:cNvSpPr txBox="1">
            <a:spLocks noChangeArrowheads="1"/>
          </p:cNvSpPr>
          <p:nvPr/>
        </p:nvSpPr>
        <p:spPr bwMode="auto">
          <a:xfrm>
            <a:off x="8153400" y="6369050"/>
            <a:ext cx="8382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10</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365657687"/>
      </p:ext>
    </p:extLst>
  </p:cSld>
  <p:clrMapOvr>
    <a:masterClrMapping/>
  </p:clrMapOvr>
  <p:transition>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ChangeArrowheads="1"/>
          </p:cNvSpPr>
          <p:nvPr/>
        </p:nvSpPr>
        <p:spPr bwMode="auto">
          <a:xfrm>
            <a:off x="533400" y="1219200"/>
            <a:ext cx="2590800" cy="462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buClrTx/>
              <a:buSzTx/>
              <a:buFontTx/>
              <a:buNone/>
            </a:pPr>
            <a:r>
              <a:rPr lang="en-US" altLang="en-US" sz="2400" dirty="0">
                <a:solidFill>
                  <a:schemeClr val="hlink"/>
                </a:solidFill>
                <a:latin typeface="Liberation Sans" panose="020B0604020202020204" pitchFamily="34" charset="0"/>
              </a:rPr>
              <a:t>Key Points</a:t>
            </a:r>
          </a:p>
        </p:txBody>
      </p:sp>
      <p:sp>
        <p:nvSpPr>
          <p:cNvPr id="68612" name="Rectangle 3"/>
          <p:cNvSpPr>
            <a:spLocks noChangeArrowheads="1"/>
          </p:cNvSpPr>
          <p:nvPr/>
        </p:nvSpPr>
        <p:spPr bwMode="auto">
          <a:xfrm>
            <a:off x="533399" y="1752600"/>
            <a:ext cx="8321321" cy="396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0" indent="0">
              <a:lnSpc>
                <a:spcPct val="110000"/>
              </a:lnSpc>
              <a:spcBef>
                <a:spcPts val="600"/>
              </a:spcBef>
              <a:buClr>
                <a:schemeClr val="tx1"/>
              </a:buClr>
              <a:buNone/>
            </a:pPr>
            <a:r>
              <a:rPr lang="en-US" sz="2000" dirty="0" smtClean="0">
                <a:solidFill>
                  <a:schemeClr val="tx1"/>
                </a:solidFill>
                <a:latin typeface="Liberation Sans" panose="020B0604020202020204" pitchFamily="34" charset="0"/>
              </a:rPr>
              <a:t>Differences</a:t>
            </a:r>
            <a:endParaRPr lang="en-US" sz="2000" dirty="0">
              <a:solidFill>
                <a:schemeClr val="tx1"/>
              </a:solidFill>
              <a:latin typeface="Liberation Sans" panose="020B0604020202020204" pitchFamily="34" charset="0"/>
            </a:endParaRPr>
          </a:p>
          <a:p>
            <a:pPr marL="341313" indent="-341313" algn="just">
              <a:lnSpc>
                <a:spcPct val="110000"/>
              </a:lnSpc>
              <a:spcBef>
                <a:spcPts val="600"/>
              </a:spcBef>
              <a:buClr>
                <a:schemeClr val="tx1"/>
              </a:buClr>
            </a:pPr>
            <a:r>
              <a:rPr lang="en-US" sz="1800" b="0" dirty="0" smtClean="0">
                <a:solidFill>
                  <a:schemeClr val="tx1"/>
                </a:solidFill>
                <a:latin typeface="Liberation Sans" panose="020B0604020202020204" pitchFamily="34" charset="0"/>
              </a:rPr>
              <a:t>Prior </a:t>
            </a:r>
            <a:r>
              <a:rPr lang="en-US" sz="1800" b="0" dirty="0">
                <a:solidFill>
                  <a:schemeClr val="tx1"/>
                </a:solidFill>
                <a:latin typeface="Liberation Sans" panose="020B0604020202020204" pitchFamily="34" charset="0"/>
              </a:rPr>
              <a:t>to the issuance of a new joint revenue recognition standard by the IASB and the FASB</a:t>
            </a:r>
            <a:r>
              <a:rPr lang="en-US" sz="1800" b="0" dirty="0" smtClean="0">
                <a:solidFill>
                  <a:schemeClr val="tx1"/>
                </a:solidFill>
                <a:latin typeface="Liberation Sans" panose="020B0604020202020204" pitchFamily="34" charset="0"/>
              </a:rPr>
              <a:t>, GAAP </a:t>
            </a:r>
            <a:r>
              <a:rPr lang="en-US" sz="1800" b="0" dirty="0">
                <a:solidFill>
                  <a:schemeClr val="tx1"/>
                </a:solidFill>
                <a:latin typeface="Liberation Sans" panose="020B0604020202020204" pitchFamily="34" charset="0"/>
              </a:rPr>
              <a:t>had more than 100 rules dealing with revenue recognition. Many of these rules </a:t>
            </a:r>
            <a:r>
              <a:rPr lang="en-US" sz="1800" b="0" dirty="0" smtClean="0">
                <a:solidFill>
                  <a:schemeClr val="tx1"/>
                </a:solidFill>
                <a:latin typeface="Liberation Sans" panose="020B0604020202020204" pitchFamily="34" charset="0"/>
              </a:rPr>
              <a:t>were industry-specific</a:t>
            </a:r>
            <a:r>
              <a:rPr lang="en-US" sz="1800" b="0" dirty="0">
                <a:solidFill>
                  <a:schemeClr val="tx1"/>
                </a:solidFill>
                <a:latin typeface="Liberation Sans" panose="020B0604020202020204" pitchFamily="34" charset="0"/>
              </a:rPr>
              <a:t>. Revenue recognition under IFRS was determined primarily by a single standard</a:t>
            </a:r>
            <a:r>
              <a:rPr lang="en-US" sz="1800" b="0" dirty="0" smtClean="0">
                <a:solidFill>
                  <a:schemeClr val="tx1"/>
                </a:solidFill>
                <a:latin typeface="Liberation Sans" panose="020B0604020202020204" pitchFamily="34" charset="0"/>
              </a:rPr>
              <a:t>, IAS </a:t>
            </a:r>
            <a:r>
              <a:rPr lang="en-US" sz="1800" b="0" dirty="0">
                <a:solidFill>
                  <a:schemeClr val="tx1"/>
                </a:solidFill>
                <a:latin typeface="Liberation Sans" panose="020B0604020202020204" pitchFamily="34" charset="0"/>
              </a:rPr>
              <a:t>18. Despite this large disparity in the detailed guidance devoted to revenue recognition</a:t>
            </a:r>
            <a:r>
              <a:rPr lang="en-US" sz="1800" b="0" dirty="0" smtClean="0">
                <a:solidFill>
                  <a:schemeClr val="tx1"/>
                </a:solidFill>
                <a:latin typeface="Liberation Sans" panose="020B0604020202020204" pitchFamily="34" charset="0"/>
              </a:rPr>
              <a:t>, the </a:t>
            </a:r>
            <a:r>
              <a:rPr lang="en-US" sz="1800" b="0" dirty="0">
                <a:solidFill>
                  <a:schemeClr val="tx1"/>
                </a:solidFill>
                <a:latin typeface="Liberation Sans" panose="020B0604020202020204" pitchFamily="34" charset="0"/>
              </a:rPr>
              <a:t>general revenue recognition principles required by IFRS were similar to those </a:t>
            </a:r>
            <a:r>
              <a:rPr lang="en-US" sz="1800" b="0" dirty="0" smtClean="0">
                <a:solidFill>
                  <a:schemeClr val="tx1"/>
                </a:solidFill>
                <a:latin typeface="Liberation Sans" panose="020B0604020202020204" pitchFamily="34" charset="0"/>
              </a:rPr>
              <a:t>under GAAP.</a:t>
            </a:r>
          </a:p>
          <a:p>
            <a:pPr marL="341313" indent="-341313" algn="just">
              <a:lnSpc>
                <a:spcPct val="110000"/>
              </a:lnSpc>
              <a:spcBef>
                <a:spcPts val="600"/>
              </a:spcBef>
              <a:buClr>
                <a:schemeClr val="tx1"/>
              </a:buClr>
            </a:pPr>
            <a:r>
              <a:rPr lang="en-US" sz="1800" b="0" dirty="0" smtClean="0">
                <a:solidFill>
                  <a:schemeClr val="tx1"/>
                </a:solidFill>
                <a:latin typeface="Liberation Sans" panose="020B0604020202020204" pitchFamily="34" charset="0"/>
              </a:rPr>
              <a:t>Internal </a:t>
            </a:r>
            <a:r>
              <a:rPr lang="en-US" sz="1800" b="0" dirty="0">
                <a:solidFill>
                  <a:schemeClr val="tx1"/>
                </a:solidFill>
                <a:latin typeface="Liberation Sans" panose="020B0604020202020204" pitchFamily="34" charset="0"/>
              </a:rPr>
              <a:t>controls are a system of checks and balances designed to detect and prevent fraud </a:t>
            </a:r>
            <a:r>
              <a:rPr lang="en-US" sz="1800" b="0" dirty="0" smtClean="0">
                <a:solidFill>
                  <a:schemeClr val="tx1"/>
                </a:solidFill>
                <a:latin typeface="Liberation Sans" panose="020B0604020202020204" pitchFamily="34" charset="0"/>
              </a:rPr>
              <a:t>and errors</a:t>
            </a:r>
            <a:r>
              <a:rPr lang="en-US" sz="1800" b="0" dirty="0">
                <a:solidFill>
                  <a:schemeClr val="tx1"/>
                </a:solidFill>
                <a:latin typeface="Liberation Sans" panose="020B0604020202020204" pitchFamily="34" charset="0"/>
              </a:rPr>
              <a:t>. The Sarbanes-Oxley Act requires U.S. companies to enhance their systems of </a:t>
            </a:r>
            <a:r>
              <a:rPr lang="en-US" sz="1800" b="0" dirty="0" smtClean="0">
                <a:solidFill>
                  <a:schemeClr val="tx1"/>
                </a:solidFill>
                <a:latin typeface="Liberation Sans" panose="020B0604020202020204" pitchFamily="34" charset="0"/>
              </a:rPr>
              <a:t>internal control</a:t>
            </a:r>
            <a:r>
              <a:rPr lang="en-US" sz="1800" b="0" dirty="0">
                <a:solidFill>
                  <a:schemeClr val="tx1"/>
                </a:solidFill>
                <a:latin typeface="Liberation Sans" panose="020B0604020202020204" pitchFamily="34" charset="0"/>
              </a:rPr>
              <a:t>. However, many foreign companies do not have this requirement.</a:t>
            </a:r>
          </a:p>
        </p:txBody>
      </p:sp>
      <p:sp>
        <p:nvSpPr>
          <p:cNvPr id="11" name="TextBox 10"/>
          <p:cNvSpPr txBox="1"/>
          <p:nvPr/>
        </p:nvSpPr>
        <p:spPr>
          <a:xfrm>
            <a:off x="277505" y="397171"/>
            <a:ext cx="636896"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endParaRPr lang="en-US" altLang="en-US" sz="2700" dirty="0">
              <a:solidFill>
                <a:schemeClr val="accent3"/>
              </a:solidFill>
            </a:endParaRPr>
          </a:p>
        </p:txBody>
      </p:sp>
      <p:sp>
        <p:nvSpPr>
          <p:cNvPr id="14" name="TextBox 13"/>
          <p:cNvSpPr txBox="1"/>
          <p:nvPr/>
        </p:nvSpPr>
        <p:spPr>
          <a:xfrm>
            <a:off x="914401" y="398252"/>
            <a:ext cx="5638799" cy="579781"/>
          </a:xfrm>
          <a:prstGeom prst="rect">
            <a:avLst/>
          </a:prstGeom>
          <a:noFill/>
          <a:ln w="12700">
            <a:no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r>
              <a:rPr lang="en-US" altLang="en-US" dirty="0" smtClean="0">
                <a:solidFill>
                  <a:schemeClr val="tx2">
                    <a:lumMod val="75000"/>
                  </a:schemeClr>
                </a:solidFill>
              </a:rPr>
              <a:t>A Look at </a:t>
            </a:r>
            <a:r>
              <a:rPr lang="en-US" altLang="en-US" dirty="0" smtClean="0">
                <a:solidFill>
                  <a:schemeClr val="tx1"/>
                </a:solidFill>
              </a:rPr>
              <a:t>U.S. GAAP</a:t>
            </a:r>
            <a:endParaRPr lang="en-US" altLang="en-US" dirty="0">
              <a:solidFill>
                <a:schemeClr val="tx1"/>
              </a:solidFill>
            </a:endParaRPr>
          </a:p>
        </p:txBody>
      </p:sp>
      <p:cxnSp>
        <p:nvCxnSpPr>
          <p:cNvPr id="3" name="Straight Connector 2"/>
          <p:cNvCxnSpPr/>
          <p:nvPr/>
        </p:nvCxnSpPr>
        <p:spPr bwMode="auto">
          <a:xfrm flipV="1">
            <a:off x="914401" y="397171"/>
            <a:ext cx="7940320" cy="1083"/>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9" name="Text Box 5"/>
          <p:cNvSpPr txBox="1">
            <a:spLocks noChangeArrowheads="1"/>
          </p:cNvSpPr>
          <p:nvPr/>
        </p:nvSpPr>
        <p:spPr bwMode="auto">
          <a:xfrm>
            <a:off x="8153400" y="6369050"/>
            <a:ext cx="8382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10</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387423705"/>
      </p:ext>
    </p:extLst>
  </p:cSld>
  <p:clrMapOvr>
    <a:masterClrMapping/>
  </p:clrMapOvr>
  <p:transition>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ChangeArrowheads="1"/>
          </p:cNvSpPr>
          <p:nvPr/>
        </p:nvSpPr>
        <p:spPr bwMode="auto">
          <a:xfrm>
            <a:off x="533400" y="1219200"/>
            <a:ext cx="2590800" cy="462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buClrTx/>
              <a:buSzTx/>
              <a:buFontTx/>
              <a:buNone/>
            </a:pPr>
            <a:r>
              <a:rPr lang="en-US" altLang="en-US" sz="2400" dirty="0">
                <a:solidFill>
                  <a:schemeClr val="hlink"/>
                </a:solidFill>
                <a:latin typeface="Liberation Sans" panose="020B0604020202020204" pitchFamily="34" charset="0"/>
              </a:rPr>
              <a:t>Key Points</a:t>
            </a:r>
          </a:p>
        </p:txBody>
      </p:sp>
      <p:sp>
        <p:nvSpPr>
          <p:cNvPr id="68612" name="Rectangle 3"/>
          <p:cNvSpPr>
            <a:spLocks noChangeArrowheads="1"/>
          </p:cNvSpPr>
          <p:nvPr/>
        </p:nvSpPr>
        <p:spPr bwMode="auto">
          <a:xfrm>
            <a:off x="533399" y="1752600"/>
            <a:ext cx="8321321" cy="36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0" indent="0">
              <a:lnSpc>
                <a:spcPct val="110000"/>
              </a:lnSpc>
              <a:spcBef>
                <a:spcPts val="600"/>
              </a:spcBef>
              <a:buClr>
                <a:schemeClr val="tx1"/>
              </a:buClr>
              <a:buNone/>
            </a:pPr>
            <a:r>
              <a:rPr lang="en-US" sz="2000" dirty="0" smtClean="0">
                <a:solidFill>
                  <a:schemeClr val="tx1"/>
                </a:solidFill>
                <a:latin typeface="Liberation Sans" panose="020B0604020202020204" pitchFamily="34" charset="0"/>
              </a:rPr>
              <a:t>Differences</a:t>
            </a:r>
            <a:endParaRPr lang="en-US" sz="2000" dirty="0">
              <a:solidFill>
                <a:schemeClr val="tx1"/>
              </a:solidFill>
              <a:latin typeface="Liberation Sans" panose="020B0604020202020204" pitchFamily="34" charset="0"/>
            </a:endParaRPr>
          </a:p>
          <a:p>
            <a:pPr marL="341313" indent="-341313" algn="just">
              <a:lnSpc>
                <a:spcPct val="110000"/>
              </a:lnSpc>
              <a:spcBef>
                <a:spcPts val="600"/>
              </a:spcBef>
              <a:buClr>
                <a:schemeClr val="tx1"/>
              </a:buClr>
            </a:pPr>
            <a:r>
              <a:rPr lang="en-US" sz="1800" b="0" dirty="0" smtClean="0">
                <a:solidFill>
                  <a:schemeClr val="tx1"/>
                </a:solidFill>
                <a:latin typeface="Liberation Sans" panose="020B0604020202020204" pitchFamily="34" charset="0"/>
              </a:rPr>
              <a:t>Under </a:t>
            </a:r>
            <a:r>
              <a:rPr lang="en-US" sz="1800" b="0" dirty="0">
                <a:solidFill>
                  <a:schemeClr val="tx1"/>
                </a:solidFill>
                <a:latin typeface="Liberation Sans" panose="020B0604020202020204" pitchFamily="34" charset="0"/>
              </a:rPr>
              <a:t>IFRS, revaluation to fair value of items such as land and buildings is permitted. This is </a:t>
            </a:r>
            <a:r>
              <a:rPr lang="en-US" sz="1800" b="0" dirty="0" smtClean="0">
                <a:solidFill>
                  <a:schemeClr val="tx1"/>
                </a:solidFill>
                <a:latin typeface="Liberation Sans" panose="020B0604020202020204" pitchFamily="34" charset="0"/>
              </a:rPr>
              <a:t>not permitted </a:t>
            </a:r>
            <a:r>
              <a:rPr lang="en-US" sz="1800" b="0" dirty="0">
                <a:solidFill>
                  <a:schemeClr val="tx1"/>
                </a:solidFill>
                <a:latin typeface="Liberation Sans" panose="020B0604020202020204" pitchFamily="34" charset="0"/>
              </a:rPr>
              <a:t>under GAAP</a:t>
            </a:r>
            <a:r>
              <a:rPr lang="en-US" sz="1800" b="0" dirty="0" smtClean="0">
                <a:solidFill>
                  <a:schemeClr val="tx1"/>
                </a:solidFill>
                <a:latin typeface="Liberation Sans" panose="020B0604020202020204" pitchFamily="34" charset="0"/>
              </a:rPr>
              <a:t>.</a:t>
            </a:r>
          </a:p>
          <a:p>
            <a:pPr marL="341313" indent="-341313" algn="just">
              <a:lnSpc>
                <a:spcPct val="110000"/>
              </a:lnSpc>
              <a:spcBef>
                <a:spcPts val="600"/>
              </a:spcBef>
              <a:buClr>
                <a:schemeClr val="tx1"/>
              </a:buClr>
            </a:pPr>
            <a:r>
              <a:rPr lang="en-US" sz="1800" b="0" dirty="0" smtClean="0">
                <a:solidFill>
                  <a:schemeClr val="tx1"/>
                </a:solidFill>
                <a:latin typeface="Liberation Sans" panose="020B0604020202020204" pitchFamily="34" charset="0"/>
              </a:rPr>
              <a:t>Under </a:t>
            </a:r>
            <a:r>
              <a:rPr lang="en-US" sz="1800" b="0" dirty="0">
                <a:solidFill>
                  <a:schemeClr val="tx1"/>
                </a:solidFill>
                <a:latin typeface="Liberation Sans" panose="020B0604020202020204" pitchFamily="34" charset="0"/>
              </a:rPr>
              <a:t>IFRS, the term “income” includes both revenues, which arise during the normal course </a:t>
            </a:r>
            <a:r>
              <a:rPr lang="en-US" sz="1800" b="0" dirty="0" smtClean="0">
                <a:solidFill>
                  <a:schemeClr val="tx1"/>
                </a:solidFill>
                <a:latin typeface="Liberation Sans" panose="020B0604020202020204" pitchFamily="34" charset="0"/>
              </a:rPr>
              <a:t>of operating </a:t>
            </a:r>
            <a:r>
              <a:rPr lang="en-US" sz="1800" b="0" dirty="0">
                <a:solidFill>
                  <a:schemeClr val="tx1"/>
                </a:solidFill>
                <a:latin typeface="Liberation Sans" panose="020B0604020202020204" pitchFamily="34" charset="0"/>
              </a:rPr>
              <a:t>activities, and gains, which arise from activities outside of the normal sales of </a:t>
            </a:r>
            <a:r>
              <a:rPr lang="en-US" sz="1800" b="0" dirty="0" smtClean="0">
                <a:solidFill>
                  <a:schemeClr val="tx1"/>
                </a:solidFill>
                <a:latin typeface="Liberation Sans" panose="020B0604020202020204" pitchFamily="34" charset="0"/>
              </a:rPr>
              <a:t>goods and </a:t>
            </a:r>
            <a:r>
              <a:rPr lang="en-US" sz="1800" b="0" dirty="0">
                <a:solidFill>
                  <a:schemeClr val="tx1"/>
                </a:solidFill>
                <a:latin typeface="Liberation Sans" panose="020B0604020202020204" pitchFamily="34" charset="0"/>
              </a:rPr>
              <a:t>services. The term income is not used this way under GAAP. Instead, under GAAP </a:t>
            </a:r>
            <a:r>
              <a:rPr lang="en-US" sz="1800" b="0" dirty="0" smtClean="0">
                <a:solidFill>
                  <a:schemeClr val="tx1"/>
                </a:solidFill>
                <a:latin typeface="Liberation Sans" panose="020B0604020202020204" pitchFamily="34" charset="0"/>
              </a:rPr>
              <a:t>income refers </a:t>
            </a:r>
            <a:r>
              <a:rPr lang="en-US" sz="1800" b="0" dirty="0">
                <a:solidFill>
                  <a:schemeClr val="tx1"/>
                </a:solidFill>
                <a:latin typeface="Liberation Sans" panose="020B0604020202020204" pitchFamily="34" charset="0"/>
              </a:rPr>
              <a:t>to the net difference between revenues and expenses. Expenses under IFRS include </a:t>
            </a:r>
            <a:r>
              <a:rPr lang="en-US" sz="1800" b="0" dirty="0" smtClean="0">
                <a:solidFill>
                  <a:schemeClr val="tx1"/>
                </a:solidFill>
                <a:latin typeface="Liberation Sans" panose="020B0604020202020204" pitchFamily="34" charset="0"/>
              </a:rPr>
              <a:t>both those </a:t>
            </a:r>
            <a:r>
              <a:rPr lang="en-US" sz="1800" b="0" dirty="0">
                <a:solidFill>
                  <a:schemeClr val="tx1"/>
                </a:solidFill>
                <a:latin typeface="Liberation Sans" panose="020B0604020202020204" pitchFamily="34" charset="0"/>
              </a:rPr>
              <a:t>costs incurred in the normal course of operations, as well as losses that are not part </a:t>
            </a:r>
            <a:r>
              <a:rPr lang="en-US" sz="1800" b="0" dirty="0" smtClean="0">
                <a:solidFill>
                  <a:schemeClr val="tx1"/>
                </a:solidFill>
                <a:latin typeface="Liberation Sans" panose="020B0604020202020204" pitchFamily="34" charset="0"/>
              </a:rPr>
              <a:t>of normal </a:t>
            </a:r>
            <a:r>
              <a:rPr lang="en-US" sz="1800" b="0" dirty="0">
                <a:solidFill>
                  <a:schemeClr val="tx1"/>
                </a:solidFill>
                <a:latin typeface="Liberation Sans" panose="020B0604020202020204" pitchFamily="34" charset="0"/>
              </a:rPr>
              <a:t>operations. This is in contrast to GAAP, which </a:t>
            </a:r>
            <a:r>
              <a:rPr lang="en-US" sz="1800" b="0" dirty="0" smtClean="0">
                <a:solidFill>
                  <a:schemeClr val="tx1"/>
                </a:solidFill>
                <a:latin typeface="Liberation Sans" panose="020B0604020202020204" pitchFamily="34" charset="0"/>
              </a:rPr>
              <a:t>defines </a:t>
            </a:r>
            <a:r>
              <a:rPr lang="en-US" sz="1800" b="0" dirty="0">
                <a:solidFill>
                  <a:schemeClr val="tx1"/>
                </a:solidFill>
                <a:latin typeface="Liberation Sans" panose="020B0604020202020204" pitchFamily="34" charset="0"/>
              </a:rPr>
              <a:t>each separately.</a:t>
            </a:r>
          </a:p>
        </p:txBody>
      </p:sp>
      <p:sp>
        <p:nvSpPr>
          <p:cNvPr id="11" name="TextBox 10"/>
          <p:cNvSpPr txBox="1"/>
          <p:nvPr/>
        </p:nvSpPr>
        <p:spPr>
          <a:xfrm>
            <a:off x="277505" y="397171"/>
            <a:ext cx="636896"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endParaRPr lang="en-US" altLang="en-US" sz="2700" dirty="0">
              <a:solidFill>
                <a:schemeClr val="accent3"/>
              </a:solidFill>
            </a:endParaRPr>
          </a:p>
        </p:txBody>
      </p:sp>
      <p:sp>
        <p:nvSpPr>
          <p:cNvPr id="14" name="TextBox 13"/>
          <p:cNvSpPr txBox="1"/>
          <p:nvPr/>
        </p:nvSpPr>
        <p:spPr>
          <a:xfrm>
            <a:off x="914401" y="398252"/>
            <a:ext cx="5638799" cy="579781"/>
          </a:xfrm>
          <a:prstGeom prst="rect">
            <a:avLst/>
          </a:prstGeom>
          <a:noFill/>
          <a:ln w="12700">
            <a:no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r>
              <a:rPr lang="en-US" altLang="en-US" dirty="0" smtClean="0">
                <a:solidFill>
                  <a:schemeClr val="tx2">
                    <a:lumMod val="75000"/>
                  </a:schemeClr>
                </a:solidFill>
              </a:rPr>
              <a:t>A Look at </a:t>
            </a:r>
            <a:r>
              <a:rPr lang="en-US" altLang="en-US" dirty="0" smtClean="0">
                <a:solidFill>
                  <a:schemeClr val="tx1"/>
                </a:solidFill>
              </a:rPr>
              <a:t>U.S. GAAP</a:t>
            </a:r>
            <a:endParaRPr lang="en-US" altLang="en-US" dirty="0">
              <a:solidFill>
                <a:schemeClr val="tx1"/>
              </a:solidFill>
            </a:endParaRPr>
          </a:p>
        </p:txBody>
      </p:sp>
      <p:cxnSp>
        <p:nvCxnSpPr>
          <p:cNvPr id="3" name="Straight Connector 2"/>
          <p:cNvCxnSpPr/>
          <p:nvPr/>
        </p:nvCxnSpPr>
        <p:spPr bwMode="auto">
          <a:xfrm flipV="1">
            <a:off x="914401" y="397171"/>
            <a:ext cx="7940320" cy="1083"/>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7" name="Text Box 5"/>
          <p:cNvSpPr txBox="1">
            <a:spLocks noChangeArrowheads="1"/>
          </p:cNvSpPr>
          <p:nvPr/>
        </p:nvSpPr>
        <p:spPr bwMode="auto">
          <a:xfrm>
            <a:off x="8153400" y="6369050"/>
            <a:ext cx="8382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10</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72579892"/>
      </p:ext>
    </p:extLst>
  </p:cSld>
  <p:clrMapOvr>
    <a:masterClrMapping/>
  </p:clrMapOvr>
  <p:transition>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ChangeArrowheads="1"/>
          </p:cNvSpPr>
          <p:nvPr/>
        </p:nvSpPr>
        <p:spPr bwMode="auto">
          <a:xfrm>
            <a:off x="533400" y="1219200"/>
            <a:ext cx="5867400" cy="462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buClrTx/>
              <a:buSzTx/>
              <a:buFontTx/>
              <a:buNone/>
            </a:pPr>
            <a:r>
              <a:rPr lang="en-US" altLang="en-US" sz="2400" dirty="0" smtClean="0">
                <a:solidFill>
                  <a:schemeClr val="hlink"/>
                </a:solidFill>
                <a:latin typeface="Liberation Sans" panose="020B0604020202020204" pitchFamily="34" charset="0"/>
              </a:rPr>
              <a:t>Looking to the Future</a:t>
            </a:r>
            <a:endParaRPr lang="en-US" altLang="en-US" sz="2400" dirty="0">
              <a:solidFill>
                <a:schemeClr val="hlink"/>
              </a:solidFill>
              <a:latin typeface="Liberation Sans" panose="020B0604020202020204" pitchFamily="34" charset="0"/>
            </a:endParaRPr>
          </a:p>
        </p:txBody>
      </p:sp>
      <p:sp>
        <p:nvSpPr>
          <p:cNvPr id="68612" name="Rectangle 3"/>
          <p:cNvSpPr>
            <a:spLocks noChangeArrowheads="1"/>
          </p:cNvSpPr>
          <p:nvPr/>
        </p:nvSpPr>
        <p:spPr bwMode="auto">
          <a:xfrm>
            <a:off x="533400" y="1752600"/>
            <a:ext cx="8077200" cy="1592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0" lvl="1" indent="0" algn="just">
              <a:lnSpc>
                <a:spcPct val="110000"/>
              </a:lnSpc>
              <a:spcBef>
                <a:spcPts val="600"/>
              </a:spcBef>
              <a:buClr>
                <a:srgbClr val="800000"/>
              </a:buClr>
              <a:buSzPct val="80000"/>
              <a:buNone/>
            </a:pPr>
            <a:r>
              <a:rPr lang="en-US" sz="1800" b="0" dirty="0" smtClean="0">
                <a:solidFill>
                  <a:schemeClr val="tx1"/>
                </a:solidFill>
                <a:latin typeface="Liberation Sans" panose="020B0604020202020204" pitchFamily="34" charset="0"/>
              </a:rPr>
              <a:t>In </a:t>
            </a:r>
            <a:r>
              <a:rPr lang="en-US" sz="1800" b="0" dirty="0">
                <a:solidFill>
                  <a:schemeClr val="tx1"/>
                </a:solidFill>
                <a:latin typeface="Liberation Sans" panose="020B0604020202020204" pitchFamily="34" charset="0"/>
              </a:rPr>
              <a:t>May 2014, the IASB and FASB completed a joint project on revenue recognition. The purpose </a:t>
            </a:r>
            <a:r>
              <a:rPr lang="en-US" sz="1800" b="0" dirty="0" smtClean="0">
                <a:solidFill>
                  <a:schemeClr val="tx1"/>
                </a:solidFill>
                <a:latin typeface="Liberation Sans" panose="020B0604020202020204" pitchFamily="34" charset="0"/>
              </a:rPr>
              <a:t>of this </a:t>
            </a:r>
            <a:r>
              <a:rPr lang="en-US" sz="1800" b="0" dirty="0">
                <a:solidFill>
                  <a:schemeClr val="tx1"/>
                </a:solidFill>
                <a:latin typeface="Liberation Sans" panose="020B0604020202020204" pitchFamily="34" charset="0"/>
              </a:rPr>
              <a:t>project was to develop comprehensive guidance on when to recognize revenue. This </a:t>
            </a:r>
            <a:r>
              <a:rPr lang="en-US" sz="1800" b="0" dirty="0" smtClean="0">
                <a:solidFill>
                  <a:schemeClr val="tx1"/>
                </a:solidFill>
                <a:latin typeface="Liberation Sans" panose="020B0604020202020204" pitchFamily="34" charset="0"/>
              </a:rPr>
              <a:t>approach focuses </a:t>
            </a:r>
            <a:r>
              <a:rPr lang="en-US" sz="1800" b="0" dirty="0">
                <a:solidFill>
                  <a:schemeClr val="tx1"/>
                </a:solidFill>
                <a:latin typeface="Liberation Sans" panose="020B0604020202020204" pitchFamily="34" charset="0"/>
              </a:rPr>
              <a:t>on changes in assets and liabilities as the basis for revenue recognition. It is hoped that </a:t>
            </a:r>
            <a:r>
              <a:rPr lang="en-US" sz="1800" b="0" dirty="0" smtClean="0">
                <a:solidFill>
                  <a:schemeClr val="tx1"/>
                </a:solidFill>
                <a:latin typeface="Liberation Sans" panose="020B0604020202020204" pitchFamily="34" charset="0"/>
              </a:rPr>
              <a:t>this approach </a:t>
            </a:r>
            <a:r>
              <a:rPr lang="en-US" sz="1800" b="0" dirty="0">
                <a:solidFill>
                  <a:schemeClr val="tx1"/>
                </a:solidFill>
                <a:latin typeface="Liberation Sans" panose="020B0604020202020204" pitchFamily="34" charset="0"/>
              </a:rPr>
              <a:t>will lead to more consistent accounting in this area.</a:t>
            </a:r>
          </a:p>
        </p:txBody>
      </p:sp>
      <p:sp>
        <p:nvSpPr>
          <p:cNvPr id="11" name="TextBox 10"/>
          <p:cNvSpPr txBox="1"/>
          <p:nvPr/>
        </p:nvSpPr>
        <p:spPr>
          <a:xfrm>
            <a:off x="277505" y="397171"/>
            <a:ext cx="636896"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endParaRPr lang="en-US" altLang="en-US" sz="2700" dirty="0">
              <a:solidFill>
                <a:schemeClr val="accent3"/>
              </a:solidFill>
            </a:endParaRPr>
          </a:p>
        </p:txBody>
      </p:sp>
      <p:sp>
        <p:nvSpPr>
          <p:cNvPr id="14" name="TextBox 13"/>
          <p:cNvSpPr txBox="1"/>
          <p:nvPr/>
        </p:nvSpPr>
        <p:spPr>
          <a:xfrm>
            <a:off x="914401" y="398252"/>
            <a:ext cx="7940320" cy="579781"/>
          </a:xfrm>
          <a:prstGeom prst="rect">
            <a:avLst/>
          </a:prstGeom>
          <a:noFill/>
          <a:ln w="12700">
            <a:no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r>
              <a:rPr lang="en-US" altLang="en-US" dirty="0" smtClean="0">
                <a:solidFill>
                  <a:schemeClr val="tx2">
                    <a:lumMod val="75000"/>
                  </a:schemeClr>
                </a:solidFill>
              </a:rPr>
              <a:t>A Look at </a:t>
            </a:r>
            <a:r>
              <a:rPr lang="en-US" altLang="en-US" dirty="0" smtClean="0">
                <a:solidFill>
                  <a:schemeClr val="tx1"/>
                </a:solidFill>
              </a:rPr>
              <a:t>U.S. GAAP</a:t>
            </a:r>
            <a:endParaRPr lang="en-US" altLang="en-US" dirty="0">
              <a:solidFill>
                <a:schemeClr val="tx1"/>
              </a:solidFill>
            </a:endParaRPr>
          </a:p>
        </p:txBody>
      </p:sp>
      <p:cxnSp>
        <p:nvCxnSpPr>
          <p:cNvPr id="3" name="Straight Connector 2"/>
          <p:cNvCxnSpPr/>
          <p:nvPr/>
        </p:nvCxnSpPr>
        <p:spPr bwMode="auto">
          <a:xfrm flipV="1">
            <a:off x="914401" y="397171"/>
            <a:ext cx="7940320" cy="1083"/>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8" name="Text Box 5"/>
          <p:cNvSpPr txBox="1">
            <a:spLocks noChangeArrowheads="1"/>
          </p:cNvSpPr>
          <p:nvPr/>
        </p:nvSpPr>
        <p:spPr bwMode="auto">
          <a:xfrm>
            <a:off x="8153400" y="6369050"/>
            <a:ext cx="8382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10</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4151567707"/>
      </p:ext>
    </p:extLst>
  </p:cSld>
  <p:clrMapOvr>
    <a:masterClrMapping/>
  </p:clrMapOvr>
  <p:transition>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p:cNvSpPr>
            <a:spLocks noChangeArrowheads="1"/>
          </p:cNvSpPr>
          <p:nvPr/>
        </p:nvSpPr>
        <p:spPr bwMode="auto">
          <a:xfrm>
            <a:off x="533400" y="1229432"/>
            <a:ext cx="4648200" cy="462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buClrTx/>
              <a:buSzTx/>
              <a:buFontTx/>
              <a:buNone/>
            </a:pPr>
            <a:r>
              <a:rPr lang="en-US" altLang="en-US" sz="2400" dirty="0">
                <a:solidFill>
                  <a:srgbClr val="CC0000"/>
                </a:solidFill>
                <a:latin typeface="Liberation Sans" panose="020B0604020202020204" pitchFamily="34" charset="0"/>
              </a:rPr>
              <a:t>IFRS </a:t>
            </a:r>
            <a:r>
              <a:rPr lang="en-US" altLang="en-US" sz="2400" dirty="0" smtClean="0">
                <a:solidFill>
                  <a:srgbClr val="CC0000"/>
                </a:solidFill>
                <a:latin typeface="Liberation Sans" panose="020B0604020202020204" pitchFamily="34" charset="0"/>
              </a:rPr>
              <a:t>Self-Test Questions</a:t>
            </a:r>
            <a:endParaRPr lang="en-US" altLang="en-US" sz="2400" dirty="0">
              <a:solidFill>
                <a:srgbClr val="CC0000"/>
              </a:solidFill>
              <a:latin typeface="Liberation Sans" panose="020B0604020202020204" pitchFamily="34" charset="0"/>
            </a:endParaRPr>
          </a:p>
        </p:txBody>
      </p:sp>
      <p:sp>
        <p:nvSpPr>
          <p:cNvPr id="74754" name="Rectangle 2"/>
          <p:cNvSpPr>
            <a:spLocks noChangeArrowheads="1"/>
          </p:cNvSpPr>
          <p:nvPr/>
        </p:nvSpPr>
        <p:spPr bwMode="auto">
          <a:xfrm>
            <a:off x="533400" y="1762832"/>
            <a:ext cx="7924800" cy="4463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5000"/>
              </a:lnSpc>
              <a:spcBef>
                <a:spcPct val="60000"/>
              </a:spcBef>
              <a:buClr>
                <a:srgbClr val="800000"/>
              </a:buClr>
              <a:buSzPct val="80000"/>
              <a:buNone/>
            </a:pPr>
            <a:r>
              <a:rPr lang="en-US" altLang="en-US" sz="2100" b="0" dirty="0">
                <a:latin typeface="Liberation Sans" panose="020B0604020202020204" pitchFamily="34" charset="0"/>
              </a:rPr>
              <a:t>GAAP:</a:t>
            </a:r>
          </a:p>
          <a:p>
            <a:pPr lvl="1">
              <a:lnSpc>
                <a:spcPct val="125000"/>
              </a:lnSpc>
              <a:spcBef>
                <a:spcPct val="60000"/>
              </a:spcBef>
              <a:buClr>
                <a:schemeClr val="tx1"/>
              </a:buClr>
              <a:buSzPct val="100000"/>
              <a:buFont typeface="Wingdings" pitchFamily="2" charset="2"/>
              <a:buAutoNum type="alphaLcParenR"/>
            </a:pPr>
            <a:r>
              <a:rPr lang="en-US" altLang="en-US" sz="2100" b="0" dirty="0">
                <a:latin typeface="Liberation Sans" panose="020B0604020202020204" pitchFamily="34" charset="0"/>
              </a:rPr>
              <a:t>provides the same type of guidance as IFRS for revenue recognition.</a:t>
            </a:r>
          </a:p>
          <a:p>
            <a:pPr lvl="1">
              <a:lnSpc>
                <a:spcPct val="125000"/>
              </a:lnSpc>
              <a:spcBef>
                <a:spcPct val="60000"/>
              </a:spcBef>
              <a:buClr>
                <a:schemeClr val="tx1"/>
              </a:buClr>
              <a:buSzPct val="100000"/>
              <a:buFont typeface="Wingdings" pitchFamily="2" charset="2"/>
              <a:buAutoNum type="alphaLcParenR"/>
            </a:pPr>
            <a:r>
              <a:rPr lang="en-US" altLang="en-US" sz="2100" b="0" dirty="0">
                <a:latin typeface="Liberation Sans" panose="020B0604020202020204" pitchFamily="34" charset="0"/>
              </a:rPr>
              <a:t>provides only general guidance on revenue recognition, compared to the detailed guidance provided by IFRS.</a:t>
            </a:r>
          </a:p>
          <a:p>
            <a:pPr lvl="1">
              <a:lnSpc>
                <a:spcPct val="125000"/>
              </a:lnSpc>
              <a:spcBef>
                <a:spcPct val="60000"/>
              </a:spcBef>
              <a:buClr>
                <a:schemeClr val="tx1"/>
              </a:buClr>
              <a:buSzPct val="100000"/>
              <a:buFont typeface="Wingdings" pitchFamily="2" charset="2"/>
              <a:buAutoNum type="alphaLcParenR"/>
            </a:pPr>
            <a:r>
              <a:rPr lang="en-US" altLang="en-US" sz="2100" b="0" dirty="0">
                <a:latin typeface="Liberation Sans" panose="020B0604020202020204" pitchFamily="34" charset="0"/>
              </a:rPr>
              <a:t>allows revenue to be recognized when a customer makes an order.</a:t>
            </a:r>
          </a:p>
          <a:p>
            <a:pPr lvl="1">
              <a:lnSpc>
                <a:spcPct val="125000"/>
              </a:lnSpc>
              <a:spcBef>
                <a:spcPct val="60000"/>
              </a:spcBef>
              <a:buClr>
                <a:schemeClr val="tx1"/>
              </a:buClr>
              <a:buSzPct val="100000"/>
              <a:buFont typeface="Wingdings" pitchFamily="2" charset="2"/>
              <a:buAutoNum type="alphaLcParenR"/>
            </a:pPr>
            <a:r>
              <a:rPr lang="en-US" altLang="en-US" sz="2100" b="0" dirty="0">
                <a:latin typeface="Liberation Sans" panose="020B0604020202020204" pitchFamily="34" charset="0"/>
              </a:rPr>
              <a:t>requires that revenue not be recognized until cash is received.</a:t>
            </a:r>
          </a:p>
        </p:txBody>
      </p:sp>
      <p:sp>
        <p:nvSpPr>
          <p:cNvPr id="74755" name="Text Box 10"/>
          <p:cNvSpPr txBox="1">
            <a:spLocks noChangeArrowheads="1"/>
          </p:cNvSpPr>
          <p:nvPr/>
        </p:nvSpPr>
        <p:spPr bwMode="auto">
          <a:xfrm>
            <a:off x="1905000" y="414338"/>
            <a:ext cx="4114800" cy="582211"/>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488" tIns="44450" rIns="90488" bIns="44450">
            <a:spAutoFit/>
          </a:bodyPr>
          <a:lstStyle>
            <a:lvl1pPr marL="114300"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spcBef>
                <a:spcPct val="50000"/>
              </a:spcBef>
              <a:buClrTx/>
              <a:buSzTx/>
              <a:buFontTx/>
              <a:buNone/>
            </a:pPr>
            <a:r>
              <a:rPr lang="en-US" altLang="en-US" sz="3200" dirty="0">
                <a:solidFill>
                  <a:schemeClr val="bg1"/>
                </a:solidFill>
                <a:latin typeface="Liberation Sans" panose="020B0604020202020204" pitchFamily="34" charset="0"/>
              </a:rPr>
              <a:t>A Look at IFRS</a:t>
            </a:r>
          </a:p>
        </p:txBody>
      </p:sp>
      <p:sp>
        <p:nvSpPr>
          <p:cNvPr id="16" name="TextBox 15"/>
          <p:cNvSpPr txBox="1"/>
          <p:nvPr/>
        </p:nvSpPr>
        <p:spPr>
          <a:xfrm>
            <a:off x="277505" y="397171"/>
            <a:ext cx="636896"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endParaRPr lang="en-US" altLang="en-US" sz="2700" dirty="0">
              <a:solidFill>
                <a:schemeClr val="accent3"/>
              </a:solidFill>
            </a:endParaRPr>
          </a:p>
        </p:txBody>
      </p:sp>
      <p:sp>
        <p:nvSpPr>
          <p:cNvPr id="17" name="TextBox 16"/>
          <p:cNvSpPr txBox="1"/>
          <p:nvPr/>
        </p:nvSpPr>
        <p:spPr>
          <a:xfrm>
            <a:off x="914401" y="398252"/>
            <a:ext cx="7940320" cy="579781"/>
          </a:xfrm>
          <a:prstGeom prst="rect">
            <a:avLst/>
          </a:prstGeom>
          <a:noFill/>
          <a:ln w="12700">
            <a:no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r>
              <a:rPr lang="en-US" altLang="en-US" dirty="0" smtClean="0">
                <a:solidFill>
                  <a:schemeClr val="tx2">
                    <a:lumMod val="75000"/>
                  </a:schemeClr>
                </a:solidFill>
              </a:rPr>
              <a:t>A Look at </a:t>
            </a:r>
            <a:r>
              <a:rPr lang="en-US" altLang="en-US" dirty="0" smtClean="0">
                <a:solidFill>
                  <a:schemeClr val="tx1"/>
                </a:solidFill>
              </a:rPr>
              <a:t>U.S. GAAP</a:t>
            </a:r>
            <a:endParaRPr lang="en-US" altLang="en-US" dirty="0">
              <a:solidFill>
                <a:schemeClr val="tx1"/>
              </a:solidFill>
            </a:endParaRPr>
          </a:p>
        </p:txBody>
      </p:sp>
      <p:cxnSp>
        <p:nvCxnSpPr>
          <p:cNvPr id="18" name="Straight Connector 17"/>
          <p:cNvCxnSpPr/>
          <p:nvPr/>
        </p:nvCxnSpPr>
        <p:spPr bwMode="auto">
          <a:xfrm flipV="1">
            <a:off x="914401" y="397171"/>
            <a:ext cx="7940320" cy="1083"/>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19" name="Notched Right Arrow 18"/>
          <p:cNvSpPr/>
          <p:nvPr/>
        </p:nvSpPr>
        <p:spPr bwMode="auto">
          <a:xfrm>
            <a:off x="193757" y="2389496"/>
            <a:ext cx="554182" cy="457200"/>
          </a:xfrm>
          <a:prstGeom prst="notchedRightArrow">
            <a:avLst/>
          </a:prstGeom>
          <a:solidFill>
            <a:srgbClr val="CC0000"/>
          </a:solidFill>
          <a:ln w="38100" cap="sq" cmpd="sng" algn="ctr">
            <a:solidFill>
              <a:schemeClr val="tx1"/>
            </a:solidFill>
            <a:prstDash val="solid"/>
            <a:round/>
            <a:headEnd type="none" w="sm" len="sm"/>
            <a:tailEnd type="none" w="sm" len="sm"/>
          </a:ln>
          <a:effectLst/>
        </p:spPr>
        <p:txBody>
          <a:bodyPr/>
          <a:lstStyle/>
          <a:p>
            <a:endParaRPr lang="en-US" altLang="en-US" dirty="0">
              <a:solidFill>
                <a:srgbClr val="CC0000"/>
              </a:solidFill>
              <a:latin typeface="Liberation Sans" panose="020B0604020202020204" pitchFamily="34" charset="0"/>
            </a:endParaRPr>
          </a:p>
        </p:txBody>
      </p:sp>
      <p:sp>
        <p:nvSpPr>
          <p:cNvPr id="10" name="Text Box 5"/>
          <p:cNvSpPr txBox="1">
            <a:spLocks noChangeArrowheads="1"/>
          </p:cNvSpPr>
          <p:nvPr/>
        </p:nvSpPr>
        <p:spPr bwMode="auto">
          <a:xfrm>
            <a:off x="8153400" y="6369050"/>
            <a:ext cx="8382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10</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366431214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p:cNvSpPr>
            <a:spLocks noChangeArrowheads="1"/>
          </p:cNvSpPr>
          <p:nvPr/>
        </p:nvSpPr>
        <p:spPr bwMode="auto">
          <a:xfrm>
            <a:off x="533400" y="1229432"/>
            <a:ext cx="4648200" cy="462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buClrTx/>
              <a:buSzTx/>
              <a:buFontTx/>
              <a:buNone/>
            </a:pPr>
            <a:r>
              <a:rPr lang="en-US" altLang="en-US" sz="2400" dirty="0">
                <a:solidFill>
                  <a:srgbClr val="CC0000"/>
                </a:solidFill>
                <a:latin typeface="Liberation Sans" panose="020B0604020202020204" pitchFamily="34" charset="0"/>
              </a:rPr>
              <a:t>IFRS </a:t>
            </a:r>
            <a:r>
              <a:rPr lang="en-US" altLang="en-US" sz="2400" dirty="0" smtClean="0">
                <a:solidFill>
                  <a:srgbClr val="CC0000"/>
                </a:solidFill>
                <a:latin typeface="Liberation Sans" panose="020B0604020202020204" pitchFamily="34" charset="0"/>
              </a:rPr>
              <a:t>Self-Test Questions</a:t>
            </a:r>
            <a:endParaRPr lang="en-US" altLang="en-US" sz="2400" dirty="0">
              <a:solidFill>
                <a:srgbClr val="CC0000"/>
              </a:solidFill>
              <a:latin typeface="Liberation Sans" panose="020B0604020202020204" pitchFamily="34" charset="0"/>
            </a:endParaRPr>
          </a:p>
        </p:txBody>
      </p:sp>
      <p:sp>
        <p:nvSpPr>
          <p:cNvPr id="74754" name="Rectangle 2"/>
          <p:cNvSpPr>
            <a:spLocks noChangeArrowheads="1"/>
          </p:cNvSpPr>
          <p:nvPr/>
        </p:nvSpPr>
        <p:spPr bwMode="auto">
          <a:xfrm>
            <a:off x="533400" y="1762832"/>
            <a:ext cx="7924800" cy="329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5000"/>
              </a:lnSpc>
              <a:spcBef>
                <a:spcPct val="60000"/>
              </a:spcBef>
              <a:buClr>
                <a:srgbClr val="800000"/>
              </a:buClr>
              <a:buSzPct val="80000"/>
              <a:buNone/>
            </a:pPr>
            <a:r>
              <a:rPr lang="en-US" altLang="en-US" sz="2100" b="0" dirty="0">
                <a:latin typeface="Liberation Sans" panose="020B0604020202020204" pitchFamily="34" charset="0"/>
              </a:rPr>
              <a:t>Which of the following statements is </a:t>
            </a:r>
            <a:r>
              <a:rPr lang="en-US" altLang="en-US" sz="2100" dirty="0">
                <a:latin typeface="Liberation Sans" panose="020B0604020202020204" pitchFamily="34" charset="0"/>
              </a:rPr>
              <a:t>false</a:t>
            </a:r>
            <a:r>
              <a:rPr lang="en-US" altLang="en-US" sz="2100" b="0" dirty="0">
                <a:latin typeface="Liberation Sans" panose="020B0604020202020204" pitchFamily="34" charset="0"/>
              </a:rPr>
              <a:t>?</a:t>
            </a:r>
          </a:p>
          <a:p>
            <a:pPr lvl="1">
              <a:lnSpc>
                <a:spcPct val="125000"/>
              </a:lnSpc>
              <a:spcBef>
                <a:spcPct val="60000"/>
              </a:spcBef>
              <a:buClr>
                <a:schemeClr val="tx1"/>
              </a:buClr>
              <a:buSzPct val="100000"/>
              <a:buFont typeface="Wingdings" pitchFamily="2" charset="2"/>
              <a:buAutoNum type="alphaLcParenR"/>
            </a:pPr>
            <a:r>
              <a:rPr lang="en-US" altLang="en-US" sz="2100" b="0" dirty="0">
                <a:latin typeface="Liberation Sans" panose="020B0604020202020204" pitchFamily="34" charset="0"/>
              </a:rPr>
              <a:t>GAAP employs the time period assumption.</a:t>
            </a:r>
          </a:p>
          <a:p>
            <a:pPr lvl="1">
              <a:lnSpc>
                <a:spcPct val="125000"/>
              </a:lnSpc>
              <a:spcBef>
                <a:spcPct val="60000"/>
              </a:spcBef>
              <a:buClr>
                <a:schemeClr val="tx1"/>
              </a:buClr>
              <a:buSzPct val="100000"/>
              <a:buFont typeface="Wingdings" pitchFamily="2" charset="2"/>
              <a:buAutoNum type="alphaLcParenR"/>
            </a:pPr>
            <a:r>
              <a:rPr lang="en-US" altLang="en-US" sz="2100" b="0" dirty="0">
                <a:latin typeface="Liberation Sans" panose="020B0604020202020204" pitchFamily="34" charset="0"/>
              </a:rPr>
              <a:t>GAAP employs accrual accounting.</a:t>
            </a:r>
          </a:p>
          <a:p>
            <a:pPr lvl="1">
              <a:lnSpc>
                <a:spcPct val="125000"/>
              </a:lnSpc>
              <a:spcBef>
                <a:spcPct val="60000"/>
              </a:spcBef>
              <a:buClr>
                <a:schemeClr val="tx1"/>
              </a:buClr>
              <a:buSzPct val="100000"/>
              <a:buFont typeface="Wingdings" pitchFamily="2" charset="2"/>
              <a:buAutoNum type="alphaLcParenR"/>
            </a:pPr>
            <a:r>
              <a:rPr lang="en-US" altLang="en-US" sz="2100" b="0" dirty="0">
                <a:latin typeface="Liberation Sans" panose="020B0604020202020204" pitchFamily="34" charset="0"/>
              </a:rPr>
              <a:t>GAAP requires that revenues and costs must be capable of being measured reliably.</a:t>
            </a:r>
          </a:p>
          <a:p>
            <a:pPr lvl="1">
              <a:lnSpc>
                <a:spcPct val="125000"/>
              </a:lnSpc>
              <a:spcBef>
                <a:spcPct val="60000"/>
              </a:spcBef>
              <a:buClr>
                <a:schemeClr val="tx1"/>
              </a:buClr>
              <a:buSzPct val="100000"/>
              <a:buFont typeface="Wingdings" pitchFamily="2" charset="2"/>
              <a:buAutoNum type="alphaLcParenR"/>
            </a:pPr>
            <a:r>
              <a:rPr lang="en-US" altLang="en-US" sz="2100" b="0" dirty="0">
                <a:latin typeface="Liberation Sans" panose="020B0604020202020204" pitchFamily="34" charset="0"/>
              </a:rPr>
              <a:t>GAAP uses the cash basis of accounting.</a:t>
            </a:r>
          </a:p>
        </p:txBody>
      </p:sp>
      <p:sp>
        <p:nvSpPr>
          <p:cNvPr id="74755" name="Text Box 10"/>
          <p:cNvSpPr txBox="1">
            <a:spLocks noChangeArrowheads="1"/>
          </p:cNvSpPr>
          <p:nvPr/>
        </p:nvSpPr>
        <p:spPr bwMode="auto">
          <a:xfrm>
            <a:off x="1905000" y="414338"/>
            <a:ext cx="4114800" cy="582211"/>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488" tIns="44450" rIns="90488" bIns="44450">
            <a:spAutoFit/>
          </a:bodyPr>
          <a:lstStyle>
            <a:lvl1pPr marL="114300"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spcBef>
                <a:spcPct val="50000"/>
              </a:spcBef>
              <a:buClrTx/>
              <a:buSzTx/>
              <a:buFontTx/>
              <a:buNone/>
            </a:pPr>
            <a:r>
              <a:rPr lang="en-US" altLang="en-US" sz="3200" dirty="0">
                <a:solidFill>
                  <a:schemeClr val="bg1"/>
                </a:solidFill>
                <a:latin typeface="Liberation Sans" panose="020B0604020202020204" pitchFamily="34" charset="0"/>
              </a:rPr>
              <a:t>A Look at IFRS</a:t>
            </a:r>
          </a:p>
        </p:txBody>
      </p:sp>
      <p:sp>
        <p:nvSpPr>
          <p:cNvPr id="16" name="TextBox 15"/>
          <p:cNvSpPr txBox="1"/>
          <p:nvPr/>
        </p:nvSpPr>
        <p:spPr>
          <a:xfrm>
            <a:off x="277505" y="397171"/>
            <a:ext cx="636896"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endParaRPr lang="en-US" altLang="en-US" sz="2700" dirty="0">
              <a:solidFill>
                <a:schemeClr val="accent3"/>
              </a:solidFill>
            </a:endParaRPr>
          </a:p>
        </p:txBody>
      </p:sp>
      <p:sp>
        <p:nvSpPr>
          <p:cNvPr id="17" name="TextBox 16"/>
          <p:cNvSpPr txBox="1"/>
          <p:nvPr/>
        </p:nvSpPr>
        <p:spPr>
          <a:xfrm>
            <a:off x="914401" y="398252"/>
            <a:ext cx="7940320" cy="579781"/>
          </a:xfrm>
          <a:prstGeom prst="rect">
            <a:avLst/>
          </a:prstGeom>
          <a:noFill/>
          <a:ln w="12700">
            <a:no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r>
              <a:rPr lang="en-US" altLang="en-US" dirty="0" smtClean="0">
                <a:solidFill>
                  <a:schemeClr val="tx2">
                    <a:lumMod val="75000"/>
                  </a:schemeClr>
                </a:solidFill>
              </a:rPr>
              <a:t>A Look at </a:t>
            </a:r>
            <a:r>
              <a:rPr lang="en-US" altLang="en-US" dirty="0" smtClean="0">
                <a:solidFill>
                  <a:schemeClr val="tx1"/>
                </a:solidFill>
              </a:rPr>
              <a:t>U.S. GAAP</a:t>
            </a:r>
            <a:endParaRPr lang="en-US" altLang="en-US" dirty="0">
              <a:solidFill>
                <a:schemeClr val="tx1"/>
              </a:solidFill>
            </a:endParaRPr>
          </a:p>
        </p:txBody>
      </p:sp>
      <p:cxnSp>
        <p:nvCxnSpPr>
          <p:cNvPr id="18" name="Straight Connector 17"/>
          <p:cNvCxnSpPr/>
          <p:nvPr/>
        </p:nvCxnSpPr>
        <p:spPr bwMode="auto">
          <a:xfrm flipV="1">
            <a:off x="914401" y="397171"/>
            <a:ext cx="7940320" cy="1083"/>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19" name="Notched Right Arrow 18"/>
          <p:cNvSpPr/>
          <p:nvPr/>
        </p:nvSpPr>
        <p:spPr bwMode="auto">
          <a:xfrm>
            <a:off x="193757" y="4572000"/>
            <a:ext cx="554182" cy="457200"/>
          </a:xfrm>
          <a:prstGeom prst="notchedRightArrow">
            <a:avLst/>
          </a:prstGeom>
          <a:solidFill>
            <a:srgbClr val="CC0000"/>
          </a:solidFill>
          <a:ln w="38100" cap="sq" cmpd="sng" algn="ctr">
            <a:solidFill>
              <a:schemeClr val="tx1"/>
            </a:solidFill>
            <a:prstDash val="solid"/>
            <a:round/>
            <a:headEnd type="none" w="sm" len="sm"/>
            <a:tailEnd type="none" w="sm" len="sm"/>
          </a:ln>
          <a:effectLst/>
        </p:spPr>
        <p:txBody>
          <a:bodyPr/>
          <a:lstStyle/>
          <a:p>
            <a:endParaRPr lang="en-US" altLang="en-US" dirty="0">
              <a:solidFill>
                <a:srgbClr val="CC0000"/>
              </a:solidFill>
              <a:latin typeface="Liberation Sans" panose="020B0604020202020204" pitchFamily="34" charset="0"/>
            </a:endParaRPr>
          </a:p>
        </p:txBody>
      </p:sp>
      <p:sp>
        <p:nvSpPr>
          <p:cNvPr id="9" name="Text Box 5"/>
          <p:cNvSpPr txBox="1">
            <a:spLocks noChangeArrowheads="1"/>
          </p:cNvSpPr>
          <p:nvPr/>
        </p:nvSpPr>
        <p:spPr bwMode="auto">
          <a:xfrm>
            <a:off x="8153400" y="6369050"/>
            <a:ext cx="8382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10</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69539438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p:cNvSpPr>
            <a:spLocks noChangeArrowheads="1"/>
          </p:cNvSpPr>
          <p:nvPr/>
        </p:nvSpPr>
        <p:spPr bwMode="auto">
          <a:xfrm>
            <a:off x="533400" y="1229432"/>
            <a:ext cx="4648200" cy="462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buClrTx/>
              <a:buSzTx/>
              <a:buFontTx/>
              <a:buNone/>
            </a:pPr>
            <a:r>
              <a:rPr lang="en-US" altLang="en-US" sz="2400" dirty="0">
                <a:solidFill>
                  <a:srgbClr val="CC0000"/>
                </a:solidFill>
                <a:latin typeface="Liberation Sans" panose="020B0604020202020204" pitchFamily="34" charset="0"/>
              </a:rPr>
              <a:t>IFRS </a:t>
            </a:r>
            <a:r>
              <a:rPr lang="en-US" altLang="en-US" sz="2400" dirty="0" smtClean="0">
                <a:solidFill>
                  <a:srgbClr val="CC0000"/>
                </a:solidFill>
                <a:latin typeface="Liberation Sans" panose="020B0604020202020204" pitchFamily="34" charset="0"/>
              </a:rPr>
              <a:t>Self-Test Questions</a:t>
            </a:r>
            <a:endParaRPr lang="en-US" altLang="en-US" sz="2400" dirty="0">
              <a:solidFill>
                <a:srgbClr val="CC0000"/>
              </a:solidFill>
              <a:latin typeface="Liberation Sans" panose="020B0604020202020204" pitchFamily="34" charset="0"/>
            </a:endParaRPr>
          </a:p>
        </p:txBody>
      </p:sp>
      <p:sp>
        <p:nvSpPr>
          <p:cNvPr id="74754" name="Rectangle 2"/>
          <p:cNvSpPr>
            <a:spLocks noChangeArrowheads="1"/>
          </p:cNvSpPr>
          <p:nvPr/>
        </p:nvSpPr>
        <p:spPr bwMode="auto">
          <a:xfrm>
            <a:off x="533400" y="1762832"/>
            <a:ext cx="7924800" cy="3695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60000"/>
              </a:spcBef>
              <a:buClr>
                <a:srgbClr val="800000"/>
              </a:buClr>
              <a:buSzPct val="80000"/>
              <a:buFont typeface="Wingdings" pitchFamily="2" charset="2"/>
              <a:buNone/>
            </a:pPr>
            <a:r>
              <a:rPr lang="en-US" altLang="en-US" sz="2100" b="0" dirty="0">
                <a:solidFill>
                  <a:schemeClr val="bg2"/>
                </a:solidFill>
                <a:latin typeface="Liberation Sans" panose="020B0604020202020204" pitchFamily="34" charset="0"/>
              </a:rPr>
              <a:t>Which of the following statements is </a:t>
            </a:r>
            <a:r>
              <a:rPr lang="en-US" altLang="en-US" sz="2100" dirty="0">
                <a:solidFill>
                  <a:schemeClr val="bg2"/>
                </a:solidFill>
                <a:latin typeface="Liberation Sans" panose="020B0604020202020204" pitchFamily="34" charset="0"/>
              </a:rPr>
              <a:t>false</a:t>
            </a:r>
            <a:r>
              <a:rPr lang="en-US" altLang="en-US" sz="2100" b="0" dirty="0">
                <a:solidFill>
                  <a:schemeClr val="bg2"/>
                </a:solidFill>
                <a:latin typeface="Liberation Sans" panose="020B0604020202020204" pitchFamily="34" charset="0"/>
              </a:rPr>
              <a:t>?</a:t>
            </a:r>
          </a:p>
          <a:p>
            <a:pPr marL="685800" lvl="1" indent="-457200">
              <a:lnSpc>
                <a:spcPct val="125000"/>
              </a:lnSpc>
              <a:spcBef>
                <a:spcPct val="60000"/>
              </a:spcBef>
              <a:buClr>
                <a:schemeClr val="tx1"/>
              </a:buClr>
              <a:buSzPct val="100000"/>
              <a:buFont typeface="Wingdings" pitchFamily="2" charset="2"/>
              <a:buAutoNum type="alphaLcParenR"/>
            </a:pPr>
            <a:r>
              <a:rPr lang="en-US" altLang="en-US" sz="2100" b="0" dirty="0">
                <a:solidFill>
                  <a:schemeClr val="bg2"/>
                </a:solidFill>
                <a:latin typeface="Liberation Sans" panose="020B0604020202020204" pitchFamily="34" charset="0"/>
              </a:rPr>
              <a:t>Under IFRS, the term </a:t>
            </a:r>
            <a:r>
              <a:rPr lang="en-US" altLang="en-US" sz="2100" b="0" i="1" dirty="0">
                <a:solidFill>
                  <a:schemeClr val="bg2"/>
                </a:solidFill>
                <a:latin typeface="Liberation Sans" panose="020B0604020202020204" pitchFamily="34" charset="0"/>
              </a:rPr>
              <a:t>income</a:t>
            </a:r>
            <a:r>
              <a:rPr lang="en-US" altLang="en-US" sz="2100" b="0" dirty="0">
                <a:solidFill>
                  <a:schemeClr val="bg2"/>
                </a:solidFill>
                <a:latin typeface="Liberation Sans" panose="020B0604020202020204" pitchFamily="34" charset="0"/>
              </a:rPr>
              <a:t> describes both revenues and gains.</a:t>
            </a:r>
          </a:p>
          <a:p>
            <a:pPr marL="685800" lvl="1" indent="-457200">
              <a:lnSpc>
                <a:spcPct val="125000"/>
              </a:lnSpc>
              <a:spcBef>
                <a:spcPct val="60000"/>
              </a:spcBef>
              <a:buClr>
                <a:schemeClr val="tx1"/>
              </a:buClr>
              <a:buSzPct val="100000"/>
              <a:buFont typeface="Wingdings" pitchFamily="2" charset="2"/>
              <a:buAutoNum type="alphaLcParenR"/>
            </a:pPr>
            <a:r>
              <a:rPr lang="en-US" altLang="en-US" sz="2100" b="0" dirty="0">
                <a:solidFill>
                  <a:schemeClr val="bg2"/>
                </a:solidFill>
                <a:latin typeface="Liberation Sans" panose="020B0604020202020204" pitchFamily="34" charset="0"/>
              </a:rPr>
              <a:t>Under IFRS, the term </a:t>
            </a:r>
            <a:r>
              <a:rPr lang="en-US" altLang="en-US" sz="2100" b="0" i="1" dirty="0">
                <a:solidFill>
                  <a:schemeClr val="bg2"/>
                </a:solidFill>
                <a:latin typeface="Liberation Sans" panose="020B0604020202020204" pitchFamily="34" charset="0"/>
              </a:rPr>
              <a:t>expenses</a:t>
            </a:r>
            <a:r>
              <a:rPr lang="en-US" altLang="en-US" sz="2100" b="0" dirty="0">
                <a:solidFill>
                  <a:schemeClr val="bg2"/>
                </a:solidFill>
                <a:latin typeface="Liberation Sans" panose="020B0604020202020204" pitchFamily="34" charset="0"/>
              </a:rPr>
              <a:t> includes losses.</a:t>
            </a:r>
          </a:p>
          <a:p>
            <a:pPr marL="685800" lvl="1" indent="-457200">
              <a:lnSpc>
                <a:spcPct val="125000"/>
              </a:lnSpc>
              <a:spcBef>
                <a:spcPct val="60000"/>
              </a:spcBef>
              <a:buClr>
                <a:schemeClr val="tx1"/>
              </a:buClr>
              <a:buSzPct val="100000"/>
              <a:buFont typeface="Wingdings" pitchFamily="2" charset="2"/>
              <a:buAutoNum type="alphaLcParenR"/>
            </a:pPr>
            <a:r>
              <a:rPr lang="en-US" altLang="en-US" sz="2100" b="0" dirty="0">
                <a:solidFill>
                  <a:schemeClr val="bg2"/>
                </a:solidFill>
                <a:latin typeface="Liberation Sans" panose="020B0604020202020204" pitchFamily="34" charset="0"/>
              </a:rPr>
              <a:t>Under IFRS, firms do not engage in the closing process.</a:t>
            </a:r>
          </a:p>
          <a:p>
            <a:pPr marL="685800" lvl="1" indent="-457200">
              <a:lnSpc>
                <a:spcPct val="125000"/>
              </a:lnSpc>
              <a:spcBef>
                <a:spcPct val="60000"/>
              </a:spcBef>
              <a:buClr>
                <a:schemeClr val="tx1"/>
              </a:buClr>
              <a:buSzPct val="100000"/>
              <a:buFont typeface="Wingdings" pitchFamily="2" charset="2"/>
              <a:buAutoNum type="alphaLcParenR"/>
            </a:pPr>
            <a:r>
              <a:rPr lang="en-US" altLang="en-US" sz="2100" b="0" dirty="0">
                <a:solidFill>
                  <a:schemeClr val="bg2"/>
                </a:solidFill>
                <a:latin typeface="Liberation Sans" panose="020B0604020202020204" pitchFamily="34" charset="0"/>
              </a:rPr>
              <a:t>IFRS has fewer standards than GAAP that address revenue recognition.</a:t>
            </a:r>
          </a:p>
        </p:txBody>
      </p:sp>
      <p:sp>
        <p:nvSpPr>
          <p:cNvPr id="74755" name="Text Box 10"/>
          <p:cNvSpPr txBox="1">
            <a:spLocks noChangeArrowheads="1"/>
          </p:cNvSpPr>
          <p:nvPr/>
        </p:nvSpPr>
        <p:spPr bwMode="auto">
          <a:xfrm>
            <a:off x="1905000" y="414338"/>
            <a:ext cx="4114800" cy="582211"/>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488" tIns="44450" rIns="90488" bIns="44450">
            <a:spAutoFit/>
          </a:bodyPr>
          <a:lstStyle>
            <a:lvl1pPr marL="114300"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spcBef>
                <a:spcPct val="50000"/>
              </a:spcBef>
              <a:buClrTx/>
              <a:buSzTx/>
              <a:buFontTx/>
              <a:buNone/>
            </a:pPr>
            <a:r>
              <a:rPr lang="en-US" altLang="en-US" sz="3200" dirty="0">
                <a:solidFill>
                  <a:schemeClr val="bg1"/>
                </a:solidFill>
                <a:latin typeface="Liberation Sans" panose="020B0604020202020204" pitchFamily="34" charset="0"/>
              </a:rPr>
              <a:t>A Look at IFRS</a:t>
            </a:r>
          </a:p>
        </p:txBody>
      </p:sp>
      <p:sp>
        <p:nvSpPr>
          <p:cNvPr id="16" name="TextBox 15"/>
          <p:cNvSpPr txBox="1"/>
          <p:nvPr/>
        </p:nvSpPr>
        <p:spPr>
          <a:xfrm>
            <a:off x="277505" y="397171"/>
            <a:ext cx="636896"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endParaRPr lang="en-US" altLang="en-US" sz="2700" dirty="0">
              <a:solidFill>
                <a:schemeClr val="accent3"/>
              </a:solidFill>
            </a:endParaRPr>
          </a:p>
        </p:txBody>
      </p:sp>
      <p:sp>
        <p:nvSpPr>
          <p:cNvPr id="17" name="TextBox 16"/>
          <p:cNvSpPr txBox="1"/>
          <p:nvPr/>
        </p:nvSpPr>
        <p:spPr>
          <a:xfrm>
            <a:off x="914401" y="398252"/>
            <a:ext cx="7940320" cy="579781"/>
          </a:xfrm>
          <a:prstGeom prst="rect">
            <a:avLst/>
          </a:prstGeom>
          <a:noFill/>
          <a:ln w="12700">
            <a:no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r>
              <a:rPr lang="en-US" altLang="en-US" dirty="0" smtClean="0">
                <a:solidFill>
                  <a:schemeClr val="tx2">
                    <a:lumMod val="75000"/>
                  </a:schemeClr>
                </a:solidFill>
              </a:rPr>
              <a:t>A Look at </a:t>
            </a:r>
            <a:r>
              <a:rPr lang="en-US" altLang="en-US" dirty="0" smtClean="0">
                <a:solidFill>
                  <a:schemeClr val="tx1"/>
                </a:solidFill>
              </a:rPr>
              <a:t>U.S. GAAP</a:t>
            </a:r>
            <a:endParaRPr lang="en-US" altLang="en-US" dirty="0">
              <a:solidFill>
                <a:schemeClr val="tx1"/>
              </a:solidFill>
            </a:endParaRPr>
          </a:p>
        </p:txBody>
      </p:sp>
      <p:cxnSp>
        <p:nvCxnSpPr>
          <p:cNvPr id="18" name="Straight Connector 17"/>
          <p:cNvCxnSpPr/>
          <p:nvPr/>
        </p:nvCxnSpPr>
        <p:spPr bwMode="auto">
          <a:xfrm flipV="1">
            <a:off x="914401" y="397171"/>
            <a:ext cx="7940320" cy="1083"/>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19" name="Notched Right Arrow 18"/>
          <p:cNvSpPr/>
          <p:nvPr/>
        </p:nvSpPr>
        <p:spPr bwMode="auto">
          <a:xfrm>
            <a:off x="193757" y="3962400"/>
            <a:ext cx="554182" cy="457200"/>
          </a:xfrm>
          <a:prstGeom prst="notchedRightArrow">
            <a:avLst/>
          </a:prstGeom>
          <a:solidFill>
            <a:srgbClr val="CC0000"/>
          </a:solidFill>
          <a:ln w="38100" cap="sq" cmpd="sng" algn="ctr">
            <a:solidFill>
              <a:schemeClr val="tx1"/>
            </a:solidFill>
            <a:prstDash val="solid"/>
            <a:round/>
            <a:headEnd type="none" w="sm" len="sm"/>
            <a:tailEnd type="none" w="sm" len="sm"/>
          </a:ln>
          <a:effectLst/>
        </p:spPr>
        <p:txBody>
          <a:bodyPr/>
          <a:lstStyle/>
          <a:p>
            <a:endParaRPr lang="en-US" altLang="en-US" dirty="0">
              <a:solidFill>
                <a:srgbClr val="CC0000"/>
              </a:solidFill>
              <a:latin typeface="Liberation Sans" panose="020B0604020202020204" pitchFamily="34" charset="0"/>
            </a:endParaRPr>
          </a:p>
        </p:txBody>
      </p:sp>
      <p:sp>
        <p:nvSpPr>
          <p:cNvPr id="9" name="Text Box 5"/>
          <p:cNvSpPr txBox="1">
            <a:spLocks noChangeArrowheads="1"/>
          </p:cNvSpPr>
          <p:nvPr/>
        </p:nvSpPr>
        <p:spPr bwMode="auto">
          <a:xfrm>
            <a:off x="8153400" y="6369050"/>
            <a:ext cx="838200" cy="338554"/>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10</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152498005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533400" y="1357952"/>
            <a:ext cx="8077200" cy="406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just">
              <a:lnSpc>
                <a:spcPct val="130000"/>
              </a:lnSpc>
              <a:spcBef>
                <a:spcPct val="0"/>
              </a:spcBef>
              <a:buClrTx/>
              <a:buSzTx/>
              <a:buFontTx/>
              <a:buNone/>
            </a:pPr>
            <a:r>
              <a:rPr lang="en-US" altLang="en-US" sz="2000" b="0" dirty="0">
                <a:solidFill>
                  <a:schemeClr val="tx1"/>
                </a:solidFill>
                <a:latin typeface="Liberation Sans" panose="020B0604020202020204" pitchFamily="34" charset="0"/>
              </a:rPr>
              <a:t>“Copyright © </a:t>
            </a:r>
            <a:r>
              <a:rPr lang="en-US" altLang="en-US" sz="2000" b="0" dirty="0" smtClean="0">
                <a:solidFill>
                  <a:schemeClr val="tx1"/>
                </a:solidFill>
                <a:latin typeface="Liberation Sans" panose="020B0604020202020204" pitchFamily="34" charset="0"/>
              </a:rPr>
              <a:t>2016 </a:t>
            </a:r>
            <a:r>
              <a:rPr lang="en-US" altLang="en-US" sz="2000" b="0" dirty="0">
                <a:solidFill>
                  <a:schemeClr val="tx1"/>
                </a:solidFill>
                <a:latin typeface="Liberation Sans" panose="020B0604020202020204" pitchFamily="34" charset="0"/>
              </a:rPr>
              <a:t>John Wiley &amp; Sons, Inc. All rights reserved. Reproduction or translation of this work beyond that permitted in Section 117 of the 1976 United States Copyright Act without the express written permission of the copyright owner is unlawful. Request for further information should be addressed to the Permissions Department, John Wiley &amp; Sons, Inc. The purchaser may make back-up copies for his/her own use only and not for distribution or resale. The Publisher assumes no responsibility for errors, omissions, or damages, caused by the use of these programs or from the use of the information contained herein.”</a:t>
            </a:r>
          </a:p>
        </p:txBody>
      </p:sp>
      <p:sp>
        <p:nvSpPr>
          <p:cNvPr id="5" name="Line 7"/>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6" name="Rectangle 7"/>
          <p:cNvSpPr>
            <a:spLocks noChangeArrowheads="1"/>
          </p:cNvSpPr>
          <p:nvPr/>
        </p:nvSpPr>
        <p:spPr bwMode="auto">
          <a:xfrm>
            <a:off x="533400" y="304800"/>
            <a:ext cx="80772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smtClean="0">
                <a:solidFill>
                  <a:schemeClr val="tx2">
                    <a:lumMod val="75000"/>
                  </a:schemeClr>
                </a:solidFill>
                <a:latin typeface="Liberation Sans" panose="020B0604020202020204" pitchFamily="34" charset="0"/>
              </a:rPr>
              <a:t>Copyright</a:t>
            </a:r>
            <a:endParaRPr lang="en-US" altLang="en-US" sz="3200" b="1" dirty="0">
              <a:solidFill>
                <a:schemeClr val="tx2">
                  <a:lumMod val="75000"/>
                </a:schemeClr>
              </a:solidFill>
              <a:latin typeface="Liberation Sans" panose="020B0604020202020204" pitchFamily="34" charset="0"/>
            </a:endParaRPr>
          </a:p>
        </p:txBody>
      </p:sp>
    </p:spTree>
    <p:extLst>
      <p:ext uri="{BB962C8B-B14F-4D97-AF65-F5344CB8AC3E}">
        <p14:creationId xmlns:p14="http://schemas.microsoft.com/office/powerpoint/2010/main" val="3513993629"/>
      </p:ext>
    </p:extLst>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026"/>
          <p:cNvSpPr txBox="1">
            <a:spLocks noChangeArrowheads="1"/>
          </p:cNvSpPr>
          <p:nvPr/>
        </p:nvSpPr>
        <p:spPr bwMode="auto">
          <a:xfrm>
            <a:off x="609600" y="1295400"/>
            <a:ext cx="7010400" cy="5924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5000"/>
              </a:lnSpc>
              <a:spcBef>
                <a:spcPct val="50000"/>
              </a:spcBef>
              <a:buClr>
                <a:srgbClr val="800000"/>
              </a:buClr>
              <a:buSzPct val="80000"/>
              <a:buFont typeface="Wingdings" pitchFamily="2" charset="2"/>
              <a:buNone/>
            </a:pPr>
            <a:r>
              <a:rPr lang="en-US" altLang="en-US" dirty="0">
                <a:solidFill>
                  <a:srgbClr val="006600"/>
                </a:solidFill>
                <a:latin typeface="Liberation Sans" panose="020B0604020202020204" pitchFamily="34" charset="0"/>
              </a:rPr>
              <a:t>REVENUE RECOGNITION PRINCIPLE</a:t>
            </a:r>
          </a:p>
        </p:txBody>
      </p:sp>
      <p:sp>
        <p:nvSpPr>
          <p:cNvPr id="11268" name="Text Box 1031"/>
          <p:cNvSpPr txBox="1">
            <a:spLocks noChangeArrowheads="1"/>
          </p:cNvSpPr>
          <p:nvPr/>
        </p:nvSpPr>
        <p:spPr bwMode="auto">
          <a:xfrm>
            <a:off x="609600" y="1944688"/>
            <a:ext cx="3962400" cy="1752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0000"/>
              </a:lnSpc>
              <a:spcBef>
                <a:spcPct val="50000"/>
              </a:spcBef>
              <a:buClrTx/>
              <a:buSzPct val="80000"/>
              <a:buFontTx/>
              <a:buNone/>
            </a:pPr>
            <a:r>
              <a:rPr lang="en-US" altLang="en-US" sz="2300" dirty="0">
                <a:solidFill>
                  <a:schemeClr val="tx1"/>
                </a:solidFill>
                <a:latin typeface="Liberation Sans" panose="020B0604020202020204" pitchFamily="34" charset="0"/>
              </a:rPr>
              <a:t>Recognize</a:t>
            </a:r>
            <a:r>
              <a:rPr lang="en-US" altLang="en-US" sz="2300" b="0" dirty="0">
                <a:solidFill>
                  <a:schemeClr val="tx1"/>
                </a:solidFill>
                <a:latin typeface="Liberation Sans" panose="020B0604020202020204" pitchFamily="34" charset="0"/>
              </a:rPr>
              <a:t> revenue in the accounting period in which the </a:t>
            </a:r>
            <a:r>
              <a:rPr lang="en-US" altLang="en-US" sz="2300" dirty="0">
                <a:solidFill>
                  <a:schemeClr val="tx1"/>
                </a:solidFill>
                <a:latin typeface="Liberation Sans" panose="020B0604020202020204" pitchFamily="34" charset="0"/>
              </a:rPr>
              <a:t>performance obligation is satisfied</a:t>
            </a:r>
            <a:r>
              <a:rPr lang="en-US" altLang="en-US" sz="2300" b="0" dirty="0">
                <a:solidFill>
                  <a:schemeClr val="tx1"/>
                </a:solidFill>
                <a:latin typeface="Liberation Sans" panose="020B0604020202020204" pitchFamily="34" charset="0"/>
              </a:rPr>
              <a:t>.</a:t>
            </a:r>
          </a:p>
        </p:txBody>
      </p:sp>
      <p:pic>
        <p:nvPicPr>
          <p:cNvPr id="11272" name="Picture 9"/>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5257800" y="2033588"/>
            <a:ext cx="2881313" cy="3910012"/>
          </a:xfrm>
          <a:prstGeom prst="rect">
            <a:avLst/>
          </a:prstGeom>
          <a:noFill/>
          <a:ln>
            <a:noFill/>
          </a:ln>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9"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a:solidFill>
                  <a:srgbClr val="CC0000"/>
                </a:solidFill>
                <a:latin typeface="Liberation Sans" panose="020B0604020202020204" pitchFamily="34" charset="0"/>
              </a:rPr>
              <a:t>Recognizing Revenues and Expenses</a:t>
            </a:r>
          </a:p>
        </p:txBody>
      </p:sp>
      <p:sp>
        <p:nvSpPr>
          <p:cNvPr id="10" name="Line 1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8" name="Text Box 9"/>
          <p:cNvSpPr txBox="1">
            <a:spLocks noChangeArrowheads="1"/>
          </p:cNvSpPr>
          <p:nvPr/>
        </p:nvSpPr>
        <p:spPr bwMode="auto">
          <a:xfrm>
            <a:off x="8229600" y="6369050"/>
            <a:ext cx="762000" cy="338554"/>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1600" i="1" dirty="0">
                <a:latin typeface="Liberation Sans" panose="020B0604020202020204" pitchFamily="34" charset="0"/>
              </a:rPr>
              <a:t>LO </a:t>
            </a:r>
            <a:r>
              <a:rPr lang="en-US" altLang="en-US" sz="1600" i="1" dirty="0" smtClean="0">
                <a:latin typeface="Liberation Sans" panose="020B0604020202020204" pitchFamily="34" charset="0"/>
              </a:rPr>
              <a:t>2</a:t>
            </a:r>
            <a:endParaRPr lang="en-US" altLang="en-US" sz="1600" i="1" dirty="0">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movnglnc">
  <a:themeElements>
    <a:clrScheme name="">
      <a:dk1>
        <a:srgbClr val="000000"/>
      </a:dk1>
      <a:lt1>
        <a:srgbClr val="FFFFFF"/>
      </a:lt1>
      <a:dk2>
        <a:srgbClr val="0000FF"/>
      </a:dk2>
      <a:lt2>
        <a:srgbClr val="000000"/>
      </a:lt2>
      <a:accent1>
        <a:srgbClr val="00FFFF"/>
      </a:accent1>
      <a:accent2>
        <a:srgbClr val="FF0000"/>
      </a:accent2>
      <a:accent3>
        <a:srgbClr val="FFFFFF"/>
      </a:accent3>
      <a:accent4>
        <a:srgbClr val="000000"/>
      </a:accent4>
      <a:accent5>
        <a:srgbClr val="AAFFFF"/>
      </a:accent5>
      <a:accent6>
        <a:srgbClr val="E70000"/>
      </a:accent6>
      <a:hlink>
        <a:srgbClr val="000099"/>
      </a:hlink>
      <a:folHlink>
        <a:srgbClr val="000000"/>
      </a:folHlink>
    </a:clrScheme>
    <a:fontScheme name="movnglnc">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ovngln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vngln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vngln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vngln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vngln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vngln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vngln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FF"/>
    </a:dk2>
    <a:lt2>
      <a:srgbClr val="000000"/>
    </a:lt2>
    <a:accent1>
      <a:srgbClr val="000000"/>
    </a:accent1>
    <a:accent2>
      <a:srgbClr val="FF0000"/>
    </a:accent2>
    <a:accent3>
      <a:srgbClr val="FFFFFF"/>
    </a:accent3>
    <a:accent4>
      <a:srgbClr val="000000"/>
    </a:accent4>
    <a:accent5>
      <a:srgbClr val="AAAAAA"/>
    </a:accent5>
    <a:accent6>
      <a:srgbClr val="E70000"/>
    </a:accent6>
    <a:hlink>
      <a:srgbClr val="00FF00"/>
    </a:hlink>
    <a:folHlink>
      <a:srgbClr val="000000"/>
    </a:folHlink>
  </a:clrScheme>
</a:themeOverride>
</file>

<file path=docProps/app.xml><?xml version="1.0" encoding="utf-8"?>
<Properties xmlns="http://schemas.openxmlformats.org/officeDocument/2006/extended-properties" xmlns:vt="http://schemas.openxmlformats.org/officeDocument/2006/docPropsVTypes">
  <Template>C:\Program Files\Microsoft Office\Templates\1033\Company Handbook.pot</Template>
  <TotalTime>3149</TotalTime>
  <Pages>43</Pages>
  <Words>4431</Words>
  <Application>Microsoft Office PowerPoint</Application>
  <PresentationFormat>如螢幕大小 (4:3)</PresentationFormat>
  <Paragraphs>650</Paragraphs>
  <Slides>88</Slides>
  <Notes>87</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88</vt:i4>
      </vt:variant>
    </vt:vector>
  </HeadingPairs>
  <TitlesOfParts>
    <vt:vector size="100" baseType="lpstr">
      <vt:lpstr>Arial</vt:lpstr>
      <vt:lpstr>新細明體</vt:lpstr>
      <vt:lpstr>Wingdings</vt:lpstr>
      <vt:lpstr>Liberation Sans</vt:lpstr>
      <vt:lpstr>Constantia</vt:lpstr>
      <vt:lpstr>Arial Unicode MS</vt:lpstr>
      <vt:lpstr>Monotype Sorts</vt:lpstr>
      <vt:lpstr>Times New Roman</vt:lpstr>
      <vt:lpstr>Comic Sans MS</vt:lpstr>
      <vt:lpstr>Andalus</vt:lpstr>
      <vt:lpstr>Calibri</vt:lpstr>
      <vt:lpstr>movnglnc</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Accounting and Accounting Standards</dc:title>
  <dc:creator>Coby Harmon</dc:creator>
  <cp:lastModifiedBy>cher</cp:lastModifiedBy>
  <cp:revision>1513</cp:revision>
  <cp:lastPrinted>1999-09-16T17:08:20Z</cp:lastPrinted>
  <dcterms:created xsi:type="dcterms:W3CDTF">1997-03-28T18:03:02Z</dcterms:created>
  <dcterms:modified xsi:type="dcterms:W3CDTF">2015-09-15T01:10:36Z</dcterms:modified>
</cp:coreProperties>
</file>